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6" r:id="rId2"/>
    <p:sldId id="265" r:id="rId3"/>
    <p:sldId id="360" r:id="rId4"/>
    <p:sldId id="380" r:id="rId5"/>
    <p:sldId id="361" r:id="rId6"/>
    <p:sldId id="362" r:id="rId7"/>
    <p:sldId id="366" r:id="rId8"/>
    <p:sldId id="368" r:id="rId9"/>
    <p:sldId id="381" r:id="rId10"/>
    <p:sldId id="364" r:id="rId11"/>
    <p:sldId id="367" r:id="rId12"/>
    <p:sldId id="369" r:id="rId13"/>
    <p:sldId id="373" r:id="rId14"/>
    <p:sldId id="395" r:id="rId15"/>
    <p:sldId id="396" r:id="rId16"/>
    <p:sldId id="403" r:id="rId17"/>
    <p:sldId id="399" r:id="rId18"/>
    <p:sldId id="376" r:id="rId19"/>
    <p:sldId id="379" r:id="rId20"/>
    <p:sldId id="414" r:id="rId21"/>
    <p:sldId id="390" r:id="rId22"/>
    <p:sldId id="413" r:id="rId23"/>
    <p:sldId id="415" r:id="rId24"/>
    <p:sldId id="416" r:id="rId25"/>
    <p:sldId id="417" r:id="rId26"/>
    <p:sldId id="411" r:id="rId27"/>
    <p:sldId id="412" r:id="rId28"/>
    <p:sldId id="406" r:id="rId29"/>
    <p:sldId id="418" r:id="rId30"/>
    <p:sldId id="407" r:id="rId31"/>
    <p:sldId id="419" r:id="rId32"/>
    <p:sldId id="408" r:id="rId33"/>
    <p:sldId id="409" r:id="rId34"/>
    <p:sldId id="410" r:id="rId35"/>
    <p:sldId id="420" r:id="rId36"/>
    <p:sldId id="404" r:id="rId37"/>
    <p:sldId id="382" r:id="rId38"/>
    <p:sldId id="385" r:id="rId39"/>
    <p:sldId id="386" r:id="rId40"/>
    <p:sldId id="387" r:id="rId41"/>
    <p:sldId id="388" r:id="rId42"/>
    <p:sldId id="421" r:id="rId43"/>
    <p:sldId id="391"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5F37"/>
    <a:srgbClr val="8D0909"/>
    <a:srgbClr val="C5A667"/>
    <a:srgbClr val="999BFF"/>
    <a:srgbClr val="FEE599"/>
    <a:srgbClr val="7B7B7B"/>
    <a:srgbClr val="D2EFFA"/>
    <a:srgbClr val="782808"/>
    <a:srgbClr val="E76719"/>
    <a:srgbClr val="2FF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85363" autoAdjust="0"/>
  </p:normalViewPr>
  <p:slideViewPr>
    <p:cSldViewPr snapToGrid="0">
      <p:cViewPr>
        <p:scale>
          <a:sx n="100" d="100"/>
          <a:sy n="100" d="100"/>
        </p:scale>
        <p:origin x="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DFD45C-204D-49D0-AA7B-31A6035D5E91}" type="datetimeFigureOut">
              <a:rPr lang="en-US" smtClean="0"/>
              <a:t>7/13/2018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E5CF5-7271-4C13-8455-0600239432B5}" type="slidenum">
              <a:rPr lang="en-US" smtClean="0"/>
              <a:t>‹#›</a:t>
            </a:fld>
            <a:endParaRPr lang="en-US"/>
          </a:p>
        </p:txBody>
      </p:sp>
    </p:spTree>
    <p:extLst>
      <p:ext uri="{BB962C8B-B14F-4D97-AF65-F5344CB8AC3E}">
        <p14:creationId xmlns:p14="http://schemas.microsoft.com/office/powerpoint/2010/main" val="2616379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icons use </a:t>
            </a:r>
            <a:r>
              <a:rPr lang="en-US" dirty="0" err="1"/>
              <a:t>FontAwesome</a:t>
            </a:r>
            <a:r>
              <a:rPr lang="en-US" dirty="0"/>
              <a:t>. If they appear to be missing, try installing the font from here: http://fortawesome.github.io/Font-Awesome/</a:t>
            </a:r>
          </a:p>
          <a:p>
            <a:pPr marL="171450" indent="-171450">
              <a:buFontTx/>
              <a:buChar char="-"/>
            </a:pPr>
            <a:r>
              <a:rPr lang="en-US" dirty="0"/>
              <a:t>Slides &amp; code will be available online after this session.</a:t>
            </a:r>
          </a:p>
          <a:p>
            <a:pPr marL="171450" indent="-171450">
              <a:buFontTx/>
              <a:buChar char="-"/>
            </a:pPr>
            <a:r>
              <a:rPr lang="en-US" dirty="0"/>
              <a:t>Code is in VS 2017 &amp; ASP.NET Core 2.1 but should be fully compatible with VS 2015 &amp; ASP.NET Core 1.1. However 1.1 introduced breaking changes so anything prior will not work.</a:t>
            </a:r>
          </a:p>
          <a:p>
            <a:endParaRPr lang="en-US" dirty="0"/>
          </a:p>
          <a:p>
            <a:r>
              <a:rPr lang="en-US" dirty="0"/>
              <a:t>This talk is about middleware in ASP.NET Core. I’ll start by talking about what OWIN and</a:t>
            </a:r>
            <a:r>
              <a:rPr lang="en-US" baseline="0" dirty="0"/>
              <a:t> Katana re in relation to ASP.NET Core, with a little bit of history explaining why and how things came to be the way they are. All slides &amp; code will be shared on Twitter and GitHub, which I’ll post links to at the end.</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C16E5CF5-7271-4C13-8455-0600239432B5}" type="slidenum">
              <a:rPr lang="en-US" smtClean="0"/>
              <a:t>1</a:t>
            </a:fld>
            <a:endParaRPr lang="en-US"/>
          </a:p>
        </p:txBody>
      </p:sp>
    </p:spTree>
    <p:extLst>
      <p:ext uri="{BB962C8B-B14F-4D97-AF65-F5344CB8AC3E}">
        <p14:creationId xmlns:p14="http://schemas.microsoft.com/office/powerpoint/2010/main" val="1836379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then came </a:t>
            </a:r>
            <a:r>
              <a:rPr lang="en-US" dirty="0" err="1"/>
              <a:t>vNext</a:t>
            </a:r>
            <a:r>
              <a:rPr lang="en-US" dirty="0"/>
              <a:t>.</a:t>
            </a:r>
            <a:r>
              <a:rPr lang="en-US" baseline="0" dirty="0"/>
              <a:t> Which was then renamed to ASP.NET 5, which was then renamed to ASP.NET Core 1.0. IIS is no longer a requirement. An ASP.NET Core application can run in IIS, or it can run outside of IIS, and even outside of Windows. One interesting thing was that it was around this time you could start doing things like self-hosting and bundling up the site into a Windows service.</a:t>
            </a:r>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13</a:t>
            </a:fld>
            <a:endParaRPr lang="en-US"/>
          </a:p>
        </p:txBody>
      </p:sp>
    </p:spTree>
    <p:extLst>
      <p:ext uri="{BB962C8B-B14F-4D97-AF65-F5344CB8AC3E}">
        <p14:creationId xmlns:p14="http://schemas.microsoft.com/office/powerpoint/2010/main" val="310419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then came </a:t>
            </a:r>
            <a:r>
              <a:rPr lang="en-US" dirty="0" err="1"/>
              <a:t>vNext</a:t>
            </a:r>
            <a:r>
              <a:rPr lang="en-US" dirty="0"/>
              <a:t>.</a:t>
            </a:r>
            <a:r>
              <a:rPr lang="en-US" baseline="0" dirty="0"/>
              <a:t> Which was then renamed to ASP.NET 5, which was then renamed to ASP.NET Core 1.0. IIS is no longer a requirement. An ASP.NET Core 1.0 application can run in IIS, or it can run outside of IIS, and outside of Windows.</a:t>
            </a:r>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14</a:t>
            </a:fld>
            <a:endParaRPr lang="en-US"/>
          </a:p>
        </p:txBody>
      </p:sp>
    </p:spTree>
    <p:extLst>
      <p:ext uri="{BB962C8B-B14F-4D97-AF65-F5344CB8AC3E}">
        <p14:creationId xmlns:p14="http://schemas.microsoft.com/office/powerpoint/2010/main" val="1383264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then came </a:t>
            </a:r>
            <a:r>
              <a:rPr lang="en-US" dirty="0" err="1"/>
              <a:t>vNext</a:t>
            </a:r>
            <a:r>
              <a:rPr lang="en-US" dirty="0"/>
              <a:t>.</a:t>
            </a:r>
            <a:r>
              <a:rPr lang="en-US" baseline="0" dirty="0"/>
              <a:t> Which was then renamed to ASP.NET 5, which was then renamed to ASP.NET Core 1.0. IIS is no longer a requirement. An ASP.NET Core 1.0 application can run in IIS, or it can run outside of IIS, and outside of Windows. </a:t>
            </a:r>
            <a:r>
              <a:rPr lang="en-US" b="1" baseline="0" dirty="0"/>
              <a:t>While IIS is not a requirement there are still benefits to using it.</a:t>
            </a:r>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15</a:t>
            </a:fld>
            <a:endParaRPr lang="en-US"/>
          </a:p>
        </p:txBody>
      </p:sp>
    </p:spTree>
    <p:extLst>
      <p:ext uri="{BB962C8B-B14F-4D97-AF65-F5344CB8AC3E}">
        <p14:creationId xmlns:p14="http://schemas.microsoft.com/office/powerpoint/2010/main" val="4250952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Kestrel is the default &amp; cross platform. The other option is HTTP.sys (formerly </a:t>
            </a:r>
            <a:r>
              <a:rPr lang="en-US" sz="1200" b="0" i="0" kern="1200" dirty="0" err="1">
                <a:solidFill>
                  <a:schemeClr val="tx1"/>
                </a:solidFill>
                <a:effectLst/>
                <a:latin typeface="+mn-lt"/>
                <a:ea typeface="+mn-ea"/>
                <a:cs typeface="+mn-cs"/>
              </a:rPr>
              <a:t>WebListener</a:t>
            </a:r>
            <a:r>
              <a:rPr lang="en-US" sz="1200" b="0" i="0" kern="1200" dirty="0">
                <a:solidFill>
                  <a:schemeClr val="tx1"/>
                </a:solidFill>
                <a:effectLst/>
                <a:latin typeface="+mn-lt"/>
                <a:ea typeface="+mn-ea"/>
                <a:cs typeface="+mn-cs"/>
              </a:rPr>
              <a:t>) which is Windows only.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most important reason for using a reverse proxy for edge deployments (exposed to traffic from the Internet) is security. The 1.x versions of Kestrel don't have a full complement of defenses against attacks. This includes, but isn't limited to, appropriate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timeouts, size limits, and concurrent connection limits.</a:t>
            </a:r>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16</a:t>
            </a:fld>
            <a:endParaRPr lang="en-US"/>
          </a:p>
        </p:txBody>
      </p:sp>
    </p:spTree>
    <p:extLst>
      <p:ext uri="{BB962C8B-B14F-4D97-AF65-F5344CB8AC3E}">
        <p14:creationId xmlns:p14="http://schemas.microsoft.com/office/powerpoint/2010/main" val="79328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17</a:t>
            </a:fld>
            <a:endParaRPr lang="en-US"/>
          </a:p>
        </p:txBody>
      </p:sp>
    </p:spTree>
    <p:extLst>
      <p:ext uri="{BB962C8B-B14F-4D97-AF65-F5344CB8AC3E}">
        <p14:creationId xmlns:p14="http://schemas.microsoft.com/office/powerpoint/2010/main" val="43259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this is all interesting, the</a:t>
            </a:r>
            <a:r>
              <a:rPr lang="en-US" baseline="0" dirty="0"/>
              <a:t> main thing I’ll be discussing is middleware. Middleware isn’t new, but it’s more flexible and done quite differently than middleware in the past. </a:t>
            </a:r>
            <a:r>
              <a:rPr lang="en-US" dirty="0"/>
              <a:t>Before all of this OWIN stuff came to be, middleware </a:t>
            </a:r>
            <a:r>
              <a:rPr lang="en-US" baseline="0" dirty="0"/>
              <a:t>came in the form of </a:t>
            </a:r>
            <a:r>
              <a:rPr lang="en-US" baseline="0" dirty="0" err="1"/>
              <a:t>HttpModules</a:t>
            </a:r>
            <a:r>
              <a:rPr lang="en-US" baseline="0" dirty="0"/>
              <a:t>.</a:t>
            </a:r>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18</a:t>
            </a:fld>
            <a:endParaRPr lang="en-US"/>
          </a:p>
        </p:txBody>
      </p:sp>
    </p:spTree>
    <p:extLst>
      <p:ext uri="{BB962C8B-B14F-4D97-AF65-F5344CB8AC3E}">
        <p14:creationId xmlns:p14="http://schemas.microsoft.com/office/powerpoint/2010/main" val="761201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a:t>
            </a:r>
            <a:r>
              <a:rPr lang="en-US" dirty="0" err="1"/>
              <a:t>IHttpModule</a:t>
            </a:r>
            <a:r>
              <a:rPr lang="en-US" baseline="0" dirty="0"/>
              <a:t> is a pain. You have to wire up the modules in </a:t>
            </a:r>
            <a:r>
              <a:rPr lang="en-US" baseline="0" dirty="0" err="1"/>
              <a:t>web.config</a:t>
            </a:r>
            <a:r>
              <a:rPr lang="en-US" baseline="0" dirty="0"/>
              <a:t> so distributing a module as a NuGet package is more difficult and you end up depending on magic strings.</a:t>
            </a:r>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19</a:t>
            </a:fld>
            <a:endParaRPr lang="en-US"/>
          </a:p>
        </p:txBody>
      </p:sp>
    </p:spTree>
    <p:extLst>
      <p:ext uri="{BB962C8B-B14F-4D97-AF65-F5344CB8AC3E}">
        <p14:creationId xmlns:p14="http://schemas.microsoft.com/office/powerpoint/2010/main" val="2869046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Middleware is for cross-cutting concerns. Not only can you inject things into the pipeline, but you have complete control over it.</a:t>
            </a:r>
          </a:p>
          <a:p>
            <a:r>
              <a:rPr lang="en-US" dirty="0"/>
              <a:t>Logging –</a:t>
            </a:r>
            <a:r>
              <a:rPr lang="en-US" baseline="0" dirty="0"/>
              <a:t> You can easily create a middleware that will check the status code of each response and log it to a different log file, or even take special actions in certain situations. Like if a 404 is encountered it could send a text message to your sys admin - I bet he’d love that!</a:t>
            </a:r>
          </a:p>
          <a:p>
            <a:r>
              <a:rPr lang="en-US" baseline="0" dirty="0"/>
              <a:t>Access Control – I just spent a good amount of time writing an access control middleware providing SSO (Single Sign-On) for a suite of applications across both cloud-hosted and </a:t>
            </a:r>
            <a:r>
              <a:rPr lang="en-US" baseline="0" dirty="0" err="1"/>
              <a:t>on-premise</a:t>
            </a:r>
            <a:r>
              <a:rPr lang="en-US" baseline="0" dirty="0"/>
              <a:t>. Users could attempt to go to either application, and be redirected to a login screen that would log them into applications existing in either place, depending on what they were permitted to do. Some things could only be accessed when on premise. Middleware also handles reading and decrypting the cookie and </a:t>
            </a:r>
            <a:r>
              <a:rPr lang="en-US" baseline="0" dirty="0" err="1"/>
              <a:t>deserializing</a:t>
            </a:r>
            <a:r>
              <a:rPr lang="en-US" baseline="0" dirty="0"/>
              <a:t> it into the User object on the current context.</a:t>
            </a:r>
          </a:p>
          <a:p>
            <a:r>
              <a:rPr lang="en-US" baseline="0" dirty="0"/>
              <a:t>Routing – demo the subdomain.mysite.com</a:t>
            </a:r>
          </a:p>
          <a:p>
            <a:r>
              <a:rPr lang="en-US" baseline="0" dirty="0"/>
              <a:t>Serving Special Content – funnycatpix.com/Images/</a:t>
            </a:r>
            <a:r>
              <a:rPr lang="en-US" baseline="0" dirty="0" err="1"/>
              <a:t>FireTruck?width</a:t>
            </a:r>
            <a:r>
              <a:rPr lang="en-US" baseline="0" dirty="0"/>
              <a:t>=100&amp;height=80</a:t>
            </a:r>
          </a:p>
        </p:txBody>
      </p:sp>
      <p:sp>
        <p:nvSpPr>
          <p:cNvPr id="4" name="Slide Number Placeholder 3"/>
          <p:cNvSpPr>
            <a:spLocks noGrp="1"/>
          </p:cNvSpPr>
          <p:nvPr>
            <p:ph type="sldNum" sz="quarter" idx="10"/>
          </p:nvPr>
        </p:nvSpPr>
        <p:spPr/>
        <p:txBody>
          <a:bodyPr/>
          <a:lstStyle/>
          <a:p>
            <a:fld id="{C16E5CF5-7271-4C13-8455-0600239432B5}" type="slidenum">
              <a:rPr lang="en-US" smtClean="0"/>
              <a:t>20</a:t>
            </a:fld>
            <a:endParaRPr lang="en-US"/>
          </a:p>
        </p:txBody>
      </p:sp>
    </p:spTree>
    <p:extLst>
      <p:ext uri="{BB962C8B-B14F-4D97-AF65-F5344CB8AC3E}">
        <p14:creationId xmlns:p14="http://schemas.microsoft.com/office/powerpoint/2010/main" val="3425660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Middleware is for cross-cutting concerns. Not only can you inject things into the pipeline, but you have complete control over it.</a:t>
            </a:r>
          </a:p>
          <a:p>
            <a:r>
              <a:rPr lang="en-US" dirty="0"/>
              <a:t>Logging –</a:t>
            </a:r>
            <a:r>
              <a:rPr lang="en-US" baseline="0" dirty="0"/>
              <a:t> You can easily create a middleware that will check the status code of each response and log it to a different log file, or even take special actions in certain situations. Like if a 404 is encountered it could send a text message to your sys admin - I bet he’d love that!</a:t>
            </a:r>
          </a:p>
          <a:p>
            <a:r>
              <a:rPr lang="en-US" baseline="0" dirty="0"/>
              <a:t>Access Control – I just spent a good amount of time writing an access control middleware providing SSO (Single Sign-On) for a suite of applications across both cloud-hosted and </a:t>
            </a:r>
            <a:r>
              <a:rPr lang="en-US" baseline="0" dirty="0" err="1"/>
              <a:t>on-premise</a:t>
            </a:r>
            <a:r>
              <a:rPr lang="en-US" baseline="0" dirty="0"/>
              <a:t>. Users could attempt to go to either application, and be redirected to a login screen that would log them into applications existing in either place, depending on what they were permitted to do. Some things could only be accessed when on premise. Middleware also handles reading and decrypting the cookie and </a:t>
            </a:r>
            <a:r>
              <a:rPr lang="en-US" baseline="0" dirty="0" err="1"/>
              <a:t>deserializing</a:t>
            </a:r>
            <a:r>
              <a:rPr lang="en-US" baseline="0" dirty="0"/>
              <a:t> it into the User object on the current context.</a:t>
            </a:r>
          </a:p>
          <a:p>
            <a:r>
              <a:rPr lang="en-US" baseline="0" dirty="0"/>
              <a:t>Routing – demo the subdomain.mysite.com</a:t>
            </a:r>
          </a:p>
          <a:p>
            <a:r>
              <a:rPr lang="en-US" baseline="0" dirty="0"/>
              <a:t>Serving Special Content – funnycatpix.com/Images/</a:t>
            </a:r>
            <a:r>
              <a:rPr lang="en-US" baseline="0" dirty="0" err="1"/>
              <a:t>FireTruck?width</a:t>
            </a:r>
            <a:r>
              <a:rPr lang="en-US" baseline="0" dirty="0"/>
              <a:t>=100&amp;height=80</a:t>
            </a:r>
          </a:p>
        </p:txBody>
      </p:sp>
      <p:sp>
        <p:nvSpPr>
          <p:cNvPr id="4" name="Slide Number Placeholder 3"/>
          <p:cNvSpPr>
            <a:spLocks noGrp="1"/>
          </p:cNvSpPr>
          <p:nvPr>
            <p:ph type="sldNum" sz="quarter" idx="10"/>
          </p:nvPr>
        </p:nvSpPr>
        <p:spPr/>
        <p:txBody>
          <a:bodyPr/>
          <a:lstStyle/>
          <a:p>
            <a:fld id="{C16E5CF5-7271-4C13-8455-0600239432B5}" type="slidenum">
              <a:rPr lang="en-US" smtClean="0"/>
              <a:t>21</a:t>
            </a:fld>
            <a:endParaRPr lang="en-US"/>
          </a:p>
        </p:txBody>
      </p:sp>
    </p:spTree>
    <p:extLst>
      <p:ext uri="{BB962C8B-B14F-4D97-AF65-F5344CB8AC3E}">
        <p14:creationId xmlns:p14="http://schemas.microsoft.com/office/powerpoint/2010/main" val="3823889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Middleware is for cross-cutting concerns. Not only can you inject things into the pipeline, but you have complete control over it.</a:t>
            </a:r>
          </a:p>
          <a:p>
            <a:r>
              <a:rPr lang="en-US" dirty="0"/>
              <a:t>Logging –</a:t>
            </a:r>
            <a:r>
              <a:rPr lang="en-US" baseline="0" dirty="0"/>
              <a:t> You can easily create a middleware that will check the status code of each response and log it to a different log file, or even take special actions in certain situations. Like if a 404 is encountered it could send a text message to your sys admin - I bet he’d love that!</a:t>
            </a:r>
          </a:p>
          <a:p>
            <a:r>
              <a:rPr lang="en-US" baseline="0" dirty="0"/>
              <a:t>Access Control – I just spent a good amount of time writing an access control middleware providing SSO (Single Sign-On) for a suite of applications across both cloud-hosted and </a:t>
            </a:r>
            <a:r>
              <a:rPr lang="en-US" baseline="0" dirty="0" err="1"/>
              <a:t>on-premise</a:t>
            </a:r>
            <a:r>
              <a:rPr lang="en-US" baseline="0" dirty="0"/>
              <a:t>. Users could attempt to go to either application, and be redirected to a login screen that would log them into applications existing in either place, depending on what they were permitted to do. Some things could only be accessed when on premise. Middleware also handles reading and decrypting the cookie and </a:t>
            </a:r>
            <a:r>
              <a:rPr lang="en-US" baseline="0" dirty="0" err="1"/>
              <a:t>deserializing</a:t>
            </a:r>
            <a:r>
              <a:rPr lang="en-US" baseline="0" dirty="0"/>
              <a:t> it into the User object on the current context.</a:t>
            </a:r>
          </a:p>
          <a:p>
            <a:r>
              <a:rPr lang="en-US" baseline="0" dirty="0"/>
              <a:t>Routing – demo the subdomain.mysite.com</a:t>
            </a:r>
          </a:p>
          <a:p>
            <a:r>
              <a:rPr lang="en-US" baseline="0" dirty="0"/>
              <a:t>Serving Special Content – funnycatpix.com/Images/</a:t>
            </a:r>
            <a:r>
              <a:rPr lang="en-US" baseline="0" dirty="0" err="1"/>
              <a:t>FireTruck?width</a:t>
            </a:r>
            <a:r>
              <a:rPr lang="en-US" baseline="0" dirty="0"/>
              <a:t>=100&amp;height=80</a:t>
            </a:r>
          </a:p>
        </p:txBody>
      </p:sp>
      <p:sp>
        <p:nvSpPr>
          <p:cNvPr id="4" name="Slide Number Placeholder 3"/>
          <p:cNvSpPr>
            <a:spLocks noGrp="1"/>
          </p:cNvSpPr>
          <p:nvPr>
            <p:ph type="sldNum" sz="quarter" idx="10"/>
          </p:nvPr>
        </p:nvSpPr>
        <p:spPr/>
        <p:txBody>
          <a:bodyPr/>
          <a:lstStyle/>
          <a:p>
            <a:fld id="{C16E5CF5-7271-4C13-8455-0600239432B5}" type="slidenum">
              <a:rPr lang="en-US" smtClean="0"/>
              <a:t>22</a:t>
            </a:fld>
            <a:endParaRPr lang="en-US"/>
          </a:p>
        </p:txBody>
      </p:sp>
    </p:spTree>
    <p:extLst>
      <p:ext uri="{BB962C8B-B14F-4D97-AF65-F5344CB8AC3E}">
        <p14:creationId xmlns:p14="http://schemas.microsoft.com/office/powerpoint/2010/main" val="107590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MVP in Visual Studio</a:t>
            </a:r>
          </a:p>
          <a:p>
            <a:r>
              <a:rPr lang="en-US" dirty="0"/>
              <a:t>Writing – topics related to .NET development including things like regular expressions, dependency injection, etc.</a:t>
            </a:r>
          </a:p>
          <a:p>
            <a:r>
              <a:rPr lang="en-US" dirty="0"/>
              <a:t>Consulting – Started in 2001 and played with several technology stacks, but focused solely on .NET after its release the following year.</a:t>
            </a:r>
          </a:p>
          <a:p>
            <a:r>
              <a:rPr lang="en-US" dirty="0"/>
              <a:t>Startup is focused around building payment APIs that developers can use to save their customers money and get a piece of the processing fees as well.</a:t>
            </a:r>
          </a:p>
          <a:p>
            <a:r>
              <a:rPr lang="en-US" dirty="0"/>
              <a:t>I’d love to chat about any of those topics, and if you see me around the conference center stop me and say hi!</a:t>
            </a:r>
          </a:p>
          <a:p>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2</a:t>
            </a:fld>
            <a:endParaRPr lang="en-US"/>
          </a:p>
        </p:txBody>
      </p:sp>
    </p:spTree>
    <p:extLst>
      <p:ext uri="{BB962C8B-B14F-4D97-AF65-F5344CB8AC3E}">
        <p14:creationId xmlns:p14="http://schemas.microsoft.com/office/powerpoint/2010/main" val="1049718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Middleware is for cross-cutting concerns. Not only can you inject things into the pipeline, but you have complete control over it.</a:t>
            </a:r>
          </a:p>
          <a:p>
            <a:r>
              <a:rPr lang="en-US" dirty="0"/>
              <a:t>Logging –</a:t>
            </a:r>
            <a:r>
              <a:rPr lang="en-US" baseline="0" dirty="0"/>
              <a:t> You can easily create a middleware that will check the status code of each response and log it to a different log file, or even take special actions in certain situations. Like if a 404 is encountered it could send a text message to your sys admin - I bet he’d love that!</a:t>
            </a:r>
          </a:p>
          <a:p>
            <a:r>
              <a:rPr lang="en-US" baseline="0" dirty="0"/>
              <a:t>Access Control – I just spent a good amount of time writing an access control middleware providing SSO (Single Sign-On) for a suite of applications across both cloud-hosted and </a:t>
            </a:r>
            <a:r>
              <a:rPr lang="en-US" baseline="0" dirty="0" err="1"/>
              <a:t>on-premise</a:t>
            </a:r>
            <a:r>
              <a:rPr lang="en-US" baseline="0" dirty="0"/>
              <a:t>. Users could attempt to go to either application, and be redirected to a login screen that would log them into applications existing in either place, depending on what they were permitted to do. Some things could only be accessed when on premise. Middleware also handles reading and decrypting the cookie and </a:t>
            </a:r>
            <a:r>
              <a:rPr lang="en-US" baseline="0" dirty="0" err="1"/>
              <a:t>deserializing</a:t>
            </a:r>
            <a:r>
              <a:rPr lang="en-US" baseline="0" dirty="0"/>
              <a:t> it into the User object on the current context.</a:t>
            </a:r>
          </a:p>
          <a:p>
            <a:r>
              <a:rPr lang="en-US" baseline="0" dirty="0"/>
              <a:t>Routing – demo the subdomain.mysite.com</a:t>
            </a:r>
          </a:p>
          <a:p>
            <a:r>
              <a:rPr lang="en-US" baseline="0" dirty="0"/>
              <a:t>Serving Special Content – funnycatpix.com/Images/</a:t>
            </a:r>
            <a:r>
              <a:rPr lang="en-US" baseline="0" dirty="0" err="1"/>
              <a:t>FireTruck?width</a:t>
            </a:r>
            <a:r>
              <a:rPr lang="en-US" baseline="0" dirty="0"/>
              <a:t>=100&amp;height=80</a:t>
            </a:r>
          </a:p>
        </p:txBody>
      </p:sp>
      <p:sp>
        <p:nvSpPr>
          <p:cNvPr id="4" name="Slide Number Placeholder 3"/>
          <p:cNvSpPr>
            <a:spLocks noGrp="1"/>
          </p:cNvSpPr>
          <p:nvPr>
            <p:ph type="sldNum" sz="quarter" idx="10"/>
          </p:nvPr>
        </p:nvSpPr>
        <p:spPr/>
        <p:txBody>
          <a:bodyPr/>
          <a:lstStyle/>
          <a:p>
            <a:fld id="{C16E5CF5-7271-4C13-8455-0600239432B5}" type="slidenum">
              <a:rPr lang="en-US" smtClean="0"/>
              <a:t>23</a:t>
            </a:fld>
            <a:endParaRPr lang="en-US"/>
          </a:p>
        </p:txBody>
      </p:sp>
    </p:spTree>
    <p:extLst>
      <p:ext uri="{BB962C8B-B14F-4D97-AF65-F5344CB8AC3E}">
        <p14:creationId xmlns:p14="http://schemas.microsoft.com/office/powerpoint/2010/main" val="2064078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Middleware is for cross-cutting concerns. Not only can you inject things into the pipeline, but you have complete control over it.</a:t>
            </a:r>
          </a:p>
          <a:p>
            <a:r>
              <a:rPr lang="en-US" dirty="0"/>
              <a:t>Logging –</a:t>
            </a:r>
            <a:r>
              <a:rPr lang="en-US" baseline="0" dirty="0"/>
              <a:t> You can easily create a middleware that will check the status code of each response and log it to a different log file, or even take special actions in certain situations. Like if a 404 is encountered it could send a text message to your sys admin - I bet he’d love that!</a:t>
            </a:r>
          </a:p>
          <a:p>
            <a:r>
              <a:rPr lang="en-US" baseline="0" dirty="0"/>
              <a:t>Access Control – I just spent a good amount of time writing an access control middleware providing SSO (Single Sign-On) for a suite of applications across both cloud-hosted and </a:t>
            </a:r>
            <a:r>
              <a:rPr lang="en-US" baseline="0" dirty="0" err="1"/>
              <a:t>on-premise</a:t>
            </a:r>
            <a:r>
              <a:rPr lang="en-US" baseline="0" dirty="0"/>
              <a:t>. Users could attempt to go to either application, and be redirected to a login screen that would log them into applications existing in either place, depending on what they were permitted to do. Some things could only be accessed when on premise. Middleware also handles reading and decrypting the cookie and </a:t>
            </a:r>
            <a:r>
              <a:rPr lang="en-US" baseline="0" dirty="0" err="1"/>
              <a:t>deserializing</a:t>
            </a:r>
            <a:r>
              <a:rPr lang="en-US" baseline="0" dirty="0"/>
              <a:t> it into the User object on the current context.</a:t>
            </a:r>
          </a:p>
          <a:p>
            <a:r>
              <a:rPr lang="en-US" baseline="0" dirty="0"/>
              <a:t>Routing – demo the subdomain.mysite.com</a:t>
            </a:r>
          </a:p>
          <a:p>
            <a:r>
              <a:rPr lang="en-US" baseline="0" dirty="0"/>
              <a:t>Serving Special Content – funnycatpix.com/Images/</a:t>
            </a:r>
            <a:r>
              <a:rPr lang="en-US" baseline="0" dirty="0" err="1"/>
              <a:t>FireTruck?width</a:t>
            </a:r>
            <a:r>
              <a:rPr lang="en-US" baseline="0" dirty="0"/>
              <a:t>=100&amp;height=80</a:t>
            </a:r>
          </a:p>
        </p:txBody>
      </p:sp>
      <p:sp>
        <p:nvSpPr>
          <p:cNvPr id="4" name="Slide Number Placeholder 3"/>
          <p:cNvSpPr>
            <a:spLocks noGrp="1"/>
          </p:cNvSpPr>
          <p:nvPr>
            <p:ph type="sldNum" sz="quarter" idx="10"/>
          </p:nvPr>
        </p:nvSpPr>
        <p:spPr/>
        <p:txBody>
          <a:bodyPr/>
          <a:lstStyle/>
          <a:p>
            <a:fld id="{C16E5CF5-7271-4C13-8455-0600239432B5}" type="slidenum">
              <a:rPr lang="en-US" smtClean="0"/>
              <a:t>24</a:t>
            </a:fld>
            <a:endParaRPr lang="en-US"/>
          </a:p>
        </p:txBody>
      </p:sp>
    </p:spTree>
    <p:extLst>
      <p:ext uri="{BB962C8B-B14F-4D97-AF65-F5344CB8AC3E}">
        <p14:creationId xmlns:p14="http://schemas.microsoft.com/office/powerpoint/2010/main" val="4044204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Middleware is for cross-cutting concerns. Not only can you inject things into the pipeline, but you have complete control over it.</a:t>
            </a:r>
          </a:p>
          <a:p>
            <a:r>
              <a:rPr lang="en-US" dirty="0"/>
              <a:t>Logging –</a:t>
            </a:r>
            <a:r>
              <a:rPr lang="en-US" baseline="0" dirty="0"/>
              <a:t> You can easily create a middleware that will check the status code of each response and log it to a different log file, or even take special actions in certain situations. Like if a 404 is encountered it could send a text message to your sys admin - I bet he’d love that!</a:t>
            </a:r>
          </a:p>
          <a:p>
            <a:r>
              <a:rPr lang="en-US" baseline="0" dirty="0"/>
              <a:t>Access Control – I just spent a good amount of time writing an access control middleware providing SSO (Single Sign-On) for a suite of applications across both cloud-hosted and </a:t>
            </a:r>
            <a:r>
              <a:rPr lang="en-US" baseline="0" dirty="0" err="1"/>
              <a:t>on-premise</a:t>
            </a:r>
            <a:r>
              <a:rPr lang="en-US" baseline="0" dirty="0"/>
              <a:t>. Users could attempt to go to either application, and be redirected to a login screen that would log them into applications existing in either place, depending on what they were permitted to do. Some things could only be accessed when on premise. Middleware also handles reading and decrypting the cookie and </a:t>
            </a:r>
            <a:r>
              <a:rPr lang="en-US" baseline="0" dirty="0" err="1"/>
              <a:t>deserializing</a:t>
            </a:r>
            <a:r>
              <a:rPr lang="en-US" baseline="0" dirty="0"/>
              <a:t> it into the User object on the current context.</a:t>
            </a:r>
          </a:p>
          <a:p>
            <a:r>
              <a:rPr lang="en-US" baseline="0" dirty="0"/>
              <a:t>Routing – demo the subdomain.mysite.com</a:t>
            </a:r>
          </a:p>
          <a:p>
            <a:r>
              <a:rPr lang="en-US" baseline="0" dirty="0"/>
              <a:t>Serving Special Content – funnycatpix.com/Images/</a:t>
            </a:r>
            <a:r>
              <a:rPr lang="en-US" baseline="0" dirty="0" err="1"/>
              <a:t>FireTruck?width</a:t>
            </a:r>
            <a:r>
              <a:rPr lang="en-US" baseline="0" dirty="0"/>
              <a:t>=100&amp;height=80</a:t>
            </a:r>
          </a:p>
        </p:txBody>
      </p:sp>
      <p:sp>
        <p:nvSpPr>
          <p:cNvPr id="4" name="Slide Number Placeholder 3"/>
          <p:cNvSpPr>
            <a:spLocks noGrp="1"/>
          </p:cNvSpPr>
          <p:nvPr>
            <p:ph type="sldNum" sz="quarter" idx="10"/>
          </p:nvPr>
        </p:nvSpPr>
        <p:spPr/>
        <p:txBody>
          <a:bodyPr/>
          <a:lstStyle/>
          <a:p>
            <a:fld id="{C16E5CF5-7271-4C13-8455-0600239432B5}" type="slidenum">
              <a:rPr lang="en-US" smtClean="0"/>
              <a:t>25</a:t>
            </a:fld>
            <a:endParaRPr lang="en-US"/>
          </a:p>
        </p:txBody>
      </p:sp>
    </p:spTree>
    <p:extLst>
      <p:ext uri="{BB962C8B-B14F-4D97-AF65-F5344CB8AC3E}">
        <p14:creationId xmlns:p14="http://schemas.microsoft.com/office/powerpoint/2010/main" val="3757079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Middleware is for cross-cutting concerns. Not only can you inject things into the pipeline, but you have complete control over it.</a:t>
            </a:r>
          </a:p>
          <a:p>
            <a:r>
              <a:rPr lang="en-US" dirty="0"/>
              <a:t>Logging –</a:t>
            </a:r>
            <a:r>
              <a:rPr lang="en-US" baseline="0" dirty="0"/>
              <a:t> You can easily create a middleware that will check the status code of each response and log it to a different log file, or even take special actions in certain situations. Like if a 404 is encountered it could send a text message to your sys admin - I bet he’d love that!</a:t>
            </a:r>
          </a:p>
          <a:p>
            <a:r>
              <a:rPr lang="en-US" baseline="0" dirty="0"/>
              <a:t>Access Control – I just spent a good amount of time writing an access control middleware providing SSO (Single Sign-On) for a suite of applications across both cloud-hosted and </a:t>
            </a:r>
            <a:r>
              <a:rPr lang="en-US" baseline="0" dirty="0" err="1"/>
              <a:t>on-premise</a:t>
            </a:r>
            <a:r>
              <a:rPr lang="en-US" baseline="0" dirty="0"/>
              <a:t>. Users could attempt to go to either application, and be redirected to a login screen that would log them into applications existing in either place, depending on what they were permitted to do. Some things could only be accessed when on premise. Middleware also handles reading and decrypting the cookie and </a:t>
            </a:r>
            <a:r>
              <a:rPr lang="en-US" baseline="0" dirty="0" err="1"/>
              <a:t>deserializing</a:t>
            </a:r>
            <a:r>
              <a:rPr lang="en-US" baseline="0" dirty="0"/>
              <a:t> it into the User object on the current context.</a:t>
            </a:r>
          </a:p>
          <a:p>
            <a:r>
              <a:rPr lang="en-US" baseline="0" dirty="0"/>
              <a:t>Routing – demo the subdomain.mysite.com</a:t>
            </a:r>
          </a:p>
          <a:p>
            <a:r>
              <a:rPr lang="en-US" baseline="0" dirty="0"/>
              <a:t>Serving Special Content – funnycatpix.com/Images/</a:t>
            </a:r>
            <a:r>
              <a:rPr lang="en-US" baseline="0" dirty="0" err="1"/>
              <a:t>FireTruck?width</a:t>
            </a:r>
            <a:r>
              <a:rPr lang="en-US" baseline="0" dirty="0"/>
              <a:t>=100&amp;height=80</a:t>
            </a:r>
          </a:p>
        </p:txBody>
      </p:sp>
      <p:sp>
        <p:nvSpPr>
          <p:cNvPr id="4" name="Slide Number Placeholder 3"/>
          <p:cNvSpPr>
            <a:spLocks noGrp="1"/>
          </p:cNvSpPr>
          <p:nvPr>
            <p:ph type="sldNum" sz="quarter" idx="10"/>
          </p:nvPr>
        </p:nvSpPr>
        <p:spPr/>
        <p:txBody>
          <a:bodyPr/>
          <a:lstStyle/>
          <a:p>
            <a:fld id="{C16E5CF5-7271-4C13-8455-0600239432B5}" type="slidenum">
              <a:rPr lang="en-US" smtClean="0"/>
              <a:t>26</a:t>
            </a:fld>
            <a:endParaRPr lang="en-US"/>
          </a:p>
        </p:txBody>
      </p:sp>
    </p:spTree>
    <p:extLst>
      <p:ext uri="{BB962C8B-B14F-4D97-AF65-F5344CB8AC3E}">
        <p14:creationId xmlns:p14="http://schemas.microsoft.com/office/powerpoint/2010/main" val="1481619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Middleware is for cross-cutting concerns. Not only can you inject things into the pipeline, but you have complete control over it.</a:t>
            </a:r>
          </a:p>
          <a:p>
            <a:r>
              <a:rPr lang="en-US" dirty="0"/>
              <a:t>Logging –</a:t>
            </a:r>
            <a:r>
              <a:rPr lang="en-US" baseline="0" dirty="0"/>
              <a:t> You can easily create a middleware that will check the status code of each response and log it to a different log file, or even take special actions in certain situations. Like if a 404 is encountered it could send a text message to your sys admin - I bet he’d love that!</a:t>
            </a:r>
          </a:p>
          <a:p>
            <a:r>
              <a:rPr lang="en-US" baseline="0" dirty="0"/>
              <a:t>Access Control – I just spent a good amount of time writing an access control middleware providing SSO (Single Sign-On) for a suite of applications across both cloud-hosted and </a:t>
            </a:r>
            <a:r>
              <a:rPr lang="en-US" baseline="0" dirty="0" err="1"/>
              <a:t>on-premise</a:t>
            </a:r>
            <a:r>
              <a:rPr lang="en-US" baseline="0" dirty="0"/>
              <a:t>. Users could attempt to go to either application, and be redirected to a login screen that would log them into applications existing in either place, depending on what they were permitted to do. Some things could only be accessed when on premise. Middleware also handles reading and decrypting the cookie and </a:t>
            </a:r>
            <a:r>
              <a:rPr lang="en-US" baseline="0" dirty="0" err="1"/>
              <a:t>deserializing</a:t>
            </a:r>
            <a:r>
              <a:rPr lang="en-US" baseline="0" dirty="0"/>
              <a:t> it into the User object on the current context.</a:t>
            </a:r>
          </a:p>
          <a:p>
            <a:r>
              <a:rPr lang="en-US" baseline="0" dirty="0"/>
              <a:t>Routing – demo the subdomain.mysite.com</a:t>
            </a:r>
          </a:p>
          <a:p>
            <a:r>
              <a:rPr lang="en-US" baseline="0" dirty="0"/>
              <a:t>Serving Special Content – funnycatpix.com/Images/</a:t>
            </a:r>
            <a:r>
              <a:rPr lang="en-US" baseline="0" dirty="0" err="1"/>
              <a:t>FireTruck?width</a:t>
            </a:r>
            <a:r>
              <a:rPr lang="en-US" baseline="0" dirty="0"/>
              <a:t>=100&amp;height=80</a:t>
            </a:r>
          </a:p>
        </p:txBody>
      </p:sp>
      <p:sp>
        <p:nvSpPr>
          <p:cNvPr id="4" name="Slide Number Placeholder 3"/>
          <p:cNvSpPr>
            <a:spLocks noGrp="1"/>
          </p:cNvSpPr>
          <p:nvPr>
            <p:ph type="sldNum" sz="quarter" idx="10"/>
          </p:nvPr>
        </p:nvSpPr>
        <p:spPr/>
        <p:txBody>
          <a:bodyPr/>
          <a:lstStyle/>
          <a:p>
            <a:fld id="{C16E5CF5-7271-4C13-8455-0600239432B5}" type="slidenum">
              <a:rPr lang="en-US" smtClean="0"/>
              <a:t>27</a:t>
            </a:fld>
            <a:endParaRPr lang="en-US"/>
          </a:p>
        </p:txBody>
      </p:sp>
    </p:spTree>
    <p:extLst>
      <p:ext uri="{BB962C8B-B14F-4D97-AF65-F5344CB8AC3E}">
        <p14:creationId xmlns:p14="http://schemas.microsoft.com/office/powerpoint/2010/main" val="569055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end of with a list of things that can be executed.. Like.. Actions.</a:t>
            </a:r>
          </a:p>
          <a:p>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33</a:t>
            </a:fld>
            <a:endParaRPr lang="en-US"/>
          </a:p>
        </p:txBody>
      </p:sp>
    </p:spTree>
    <p:extLst>
      <p:ext uri="{BB962C8B-B14F-4D97-AF65-F5344CB8AC3E}">
        <p14:creationId xmlns:p14="http://schemas.microsoft.com/office/powerpoint/2010/main" val="2726836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framework creates the </a:t>
            </a:r>
            <a:r>
              <a:rPr lang="en-US" dirty="0" err="1"/>
              <a:t>HttpContext</a:t>
            </a:r>
            <a:r>
              <a:rPr lang="en-US" dirty="0"/>
              <a:t> – it doesn’t just come out of nowhere though, it is a result of the framework parsing the HTTP request headers, opening streams, etc.</a:t>
            </a:r>
          </a:p>
          <a:p>
            <a:endParaRPr lang="en-US" dirty="0"/>
          </a:p>
          <a:p>
            <a:r>
              <a:rPr lang="en-US" dirty="0"/>
              <a:t>The context contains the entire state of the request, and is used as the primary method for passing that state information across middleware.</a:t>
            </a:r>
          </a:p>
          <a:p>
            <a:endParaRPr lang="en-US" dirty="0"/>
          </a:p>
          <a:p>
            <a:r>
              <a:rPr lang="en-US" dirty="0"/>
              <a:t>It gets passed to each middleware in succession until it reaches one that decides it’s the end. We’ll get into how that works in the code.</a:t>
            </a:r>
          </a:p>
        </p:txBody>
      </p:sp>
      <p:sp>
        <p:nvSpPr>
          <p:cNvPr id="4" name="Slide Number Placeholder 3"/>
          <p:cNvSpPr>
            <a:spLocks noGrp="1"/>
          </p:cNvSpPr>
          <p:nvPr>
            <p:ph type="sldNum" sz="quarter" idx="10"/>
          </p:nvPr>
        </p:nvSpPr>
        <p:spPr/>
        <p:txBody>
          <a:bodyPr/>
          <a:lstStyle/>
          <a:p>
            <a:fld id="{C16E5CF5-7271-4C13-8455-0600239432B5}" type="slidenum">
              <a:rPr lang="en-US" smtClean="0"/>
              <a:t>34</a:t>
            </a:fld>
            <a:endParaRPr lang="en-US"/>
          </a:p>
        </p:txBody>
      </p:sp>
    </p:spTree>
    <p:extLst>
      <p:ext uri="{BB962C8B-B14F-4D97-AF65-F5344CB8AC3E}">
        <p14:creationId xmlns:p14="http://schemas.microsoft.com/office/powerpoint/2010/main" val="449858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framework creates the </a:t>
            </a:r>
            <a:r>
              <a:rPr lang="en-US" dirty="0" err="1"/>
              <a:t>HttpContext</a:t>
            </a:r>
            <a:r>
              <a:rPr lang="en-US" dirty="0"/>
              <a:t> – it doesn’t just come out of nowhere though, it is a result of the framework parsing the HTTP request headers, opening streams, etc.</a:t>
            </a:r>
          </a:p>
          <a:p>
            <a:endParaRPr lang="en-US" dirty="0"/>
          </a:p>
          <a:p>
            <a:r>
              <a:rPr lang="en-US" dirty="0"/>
              <a:t>The context contains the entire state of the request, and is used as the primary method for passing that state information across middleware.</a:t>
            </a:r>
          </a:p>
        </p:txBody>
      </p:sp>
      <p:sp>
        <p:nvSpPr>
          <p:cNvPr id="4" name="Slide Number Placeholder 3"/>
          <p:cNvSpPr>
            <a:spLocks noGrp="1"/>
          </p:cNvSpPr>
          <p:nvPr>
            <p:ph type="sldNum" sz="quarter" idx="10"/>
          </p:nvPr>
        </p:nvSpPr>
        <p:spPr/>
        <p:txBody>
          <a:bodyPr/>
          <a:lstStyle/>
          <a:p>
            <a:fld id="{C16E5CF5-7271-4C13-8455-0600239432B5}" type="slidenum">
              <a:rPr lang="en-US" smtClean="0"/>
              <a:t>35</a:t>
            </a:fld>
            <a:endParaRPr lang="en-US"/>
          </a:p>
        </p:txBody>
      </p:sp>
    </p:spTree>
    <p:extLst>
      <p:ext uri="{BB962C8B-B14F-4D97-AF65-F5344CB8AC3E}">
        <p14:creationId xmlns:p14="http://schemas.microsoft.com/office/powerpoint/2010/main" val="3775867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37</a:t>
            </a:fld>
            <a:endParaRPr lang="en-US"/>
          </a:p>
        </p:txBody>
      </p:sp>
    </p:spTree>
    <p:extLst>
      <p:ext uri="{BB962C8B-B14F-4D97-AF65-F5344CB8AC3E}">
        <p14:creationId xmlns:p14="http://schemas.microsoft.com/office/powerpoint/2010/main" val="60470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38</a:t>
            </a:fld>
            <a:endParaRPr lang="en-US"/>
          </a:p>
        </p:txBody>
      </p:sp>
    </p:spTree>
    <p:extLst>
      <p:ext uri="{BB962C8B-B14F-4D97-AF65-F5344CB8AC3E}">
        <p14:creationId xmlns:p14="http://schemas.microsoft.com/office/powerpoint/2010/main" val="192973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an overview of where middleware fits in, and what benefits it can provide.</a:t>
            </a:r>
          </a:p>
        </p:txBody>
      </p:sp>
      <p:sp>
        <p:nvSpPr>
          <p:cNvPr id="4" name="Slide Number Placeholder 3"/>
          <p:cNvSpPr>
            <a:spLocks noGrp="1"/>
          </p:cNvSpPr>
          <p:nvPr>
            <p:ph type="sldNum" sz="quarter" idx="10"/>
          </p:nvPr>
        </p:nvSpPr>
        <p:spPr/>
        <p:txBody>
          <a:bodyPr/>
          <a:lstStyle/>
          <a:p>
            <a:fld id="{C16E5CF5-7271-4C13-8455-0600239432B5}" type="slidenum">
              <a:rPr lang="en-US" smtClean="0"/>
              <a:t>3</a:t>
            </a:fld>
            <a:endParaRPr lang="en-US"/>
          </a:p>
        </p:txBody>
      </p:sp>
    </p:spTree>
    <p:extLst>
      <p:ext uri="{BB962C8B-B14F-4D97-AF65-F5344CB8AC3E}">
        <p14:creationId xmlns:p14="http://schemas.microsoft.com/office/powerpoint/2010/main" val="3546025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39</a:t>
            </a:fld>
            <a:endParaRPr lang="en-US"/>
          </a:p>
        </p:txBody>
      </p:sp>
    </p:spTree>
    <p:extLst>
      <p:ext uri="{BB962C8B-B14F-4D97-AF65-F5344CB8AC3E}">
        <p14:creationId xmlns:p14="http://schemas.microsoft.com/office/powerpoint/2010/main" val="2428275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40</a:t>
            </a:fld>
            <a:endParaRPr lang="en-US"/>
          </a:p>
        </p:txBody>
      </p:sp>
    </p:spTree>
    <p:extLst>
      <p:ext uri="{BB962C8B-B14F-4D97-AF65-F5344CB8AC3E}">
        <p14:creationId xmlns:p14="http://schemas.microsoft.com/office/powerpoint/2010/main" val="1915601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41</a:t>
            </a:fld>
            <a:endParaRPr lang="en-US"/>
          </a:p>
        </p:txBody>
      </p:sp>
    </p:spTree>
    <p:extLst>
      <p:ext uri="{BB962C8B-B14F-4D97-AF65-F5344CB8AC3E}">
        <p14:creationId xmlns:p14="http://schemas.microsoft.com/office/powerpoint/2010/main" val="1150684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1-As I mentioned, Slides &amp; Code will be made available on Twitter and </a:t>
            </a:r>
            <a:r>
              <a:rPr lang="en-US" dirty="0" err="1"/>
              <a:t>Github</a:t>
            </a:r>
            <a:endParaRPr lang="en-US" dirty="0"/>
          </a:p>
          <a:p>
            <a:r>
              <a:rPr lang="en-US" dirty="0"/>
              <a:t>2-Please consider submitting feedback about this session on the Codemash app.</a:t>
            </a:r>
          </a:p>
          <a:p>
            <a:r>
              <a:rPr lang="en-US" dirty="0"/>
              <a:t>3-Thank you for coming! (wait)</a:t>
            </a:r>
          </a:p>
          <a:p>
            <a:r>
              <a:rPr lang="en-US" dirty="0"/>
              <a:t>(if people are still sitting, ask for questions).</a:t>
            </a:r>
          </a:p>
        </p:txBody>
      </p:sp>
      <p:sp>
        <p:nvSpPr>
          <p:cNvPr id="4" name="Slide Number Placeholder 3"/>
          <p:cNvSpPr>
            <a:spLocks noGrp="1"/>
          </p:cNvSpPr>
          <p:nvPr>
            <p:ph type="sldNum" sz="quarter" idx="10"/>
          </p:nvPr>
        </p:nvSpPr>
        <p:spPr/>
        <p:txBody>
          <a:bodyPr/>
          <a:lstStyle/>
          <a:p>
            <a:fld id="{C16E5CF5-7271-4C13-8455-0600239432B5}" type="slidenum">
              <a:rPr lang="en-US" smtClean="0"/>
              <a:t>43</a:t>
            </a:fld>
            <a:endParaRPr lang="en-US"/>
          </a:p>
        </p:txBody>
      </p:sp>
    </p:spTree>
    <p:extLst>
      <p:ext uri="{BB962C8B-B14F-4D97-AF65-F5344CB8AC3E}">
        <p14:creationId xmlns:p14="http://schemas.microsoft.com/office/powerpoint/2010/main" val="2609849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when working on web applications we think</a:t>
            </a:r>
            <a:r>
              <a:rPr lang="en-US" baseline="0" dirty="0"/>
              <a:t> only of the application itself, and sometimes we also think about the fact that there’s a user sitting at a computer somewhere using our web application. But there’s much more to it than that.</a:t>
            </a:r>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4</a:t>
            </a:fld>
            <a:endParaRPr lang="en-US"/>
          </a:p>
        </p:txBody>
      </p:sp>
    </p:spTree>
    <p:extLst>
      <p:ext uri="{BB962C8B-B14F-4D97-AF65-F5344CB8AC3E}">
        <p14:creationId xmlns:p14="http://schemas.microsoft.com/office/powerpoint/2010/main" val="386250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Server vs. Host: The web server is</a:t>
            </a:r>
            <a:r>
              <a:rPr lang="en-US" baseline="0" dirty="0"/>
              <a:t> the thing that the remote host connects to. It deals with things like TCP. The host is the process in which the web application lives.</a:t>
            </a:r>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5</a:t>
            </a:fld>
            <a:endParaRPr lang="en-US"/>
          </a:p>
        </p:txBody>
      </p:sp>
    </p:spTree>
    <p:extLst>
      <p:ext uri="{BB962C8B-B14F-4D97-AF65-F5344CB8AC3E}">
        <p14:creationId xmlns:p14="http://schemas.microsoft.com/office/powerpoint/2010/main" val="217628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6</a:t>
            </a:fld>
            <a:endParaRPr lang="en-US"/>
          </a:p>
        </p:txBody>
      </p:sp>
    </p:spTree>
    <p:extLst>
      <p:ext uri="{BB962C8B-B14F-4D97-AF65-F5344CB8AC3E}">
        <p14:creationId xmlns:p14="http://schemas.microsoft.com/office/powerpoint/2010/main" val="1900967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System.Web</a:t>
            </a:r>
            <a:r>
              <a:rPr lang="en-US" dirty="0"/>
              <a:t> is part of the .NET Framework. It’s needlessly</a:t>
            </a:r>
            <a:r>
              <a:rPr lang="en-US" baseline="0" dirty="0"/>
              <a:t> large and complex for most applications, and coupled to IIS as well.</a:t>
            </a:r>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7</a:t>
            </a:fld>
            <a:endParaRPr lang="en-US"/>
          </a:p>
        </p:txBody>
      </p:sp>
    </p:spTree>
    <p:extLst>
      <p:ext uri="{BB962C8B-B14F-4D97-AF65-F5344CB8AC3E}">
        <p14:creationId xmlns:p14="http://schemas.microsoft.com/office/powerpoint/2010/main" val="1698592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line with the industry trends of moving away from heavy monolithic applications and into smaller applications, APIs, and </a:t>
            </a:r>
            <a:r>
              <a:rPr lang="en-US" baseline="0" dirty="0" err="1"/>
              <a:t>microservices</a:t>
            </a:r>
            <a:r>
              <a:rPr lang="en-US" baseline="0" dirty="0"/>
              <a:t>, a few smart guys got together and came up with OWIN. </a:t>
            </a:r>
            <a:r>
              <a:rPr lang="en-US" dirty="0"/>
              <a:t>OWIN is a specification – an abstraction – a set of guidelines that define the interface</a:t>
            </a:r>
            <a:r>
              <a:rPr lang="en-US" baseline="0" dirty="0"/>
              <a:t> between web servers and web applications</a:t>
            </a:r>
            <a:r>
              <a:rPr lang="en-US" dirty="0"/>
              <a:t>. </a:t>
            </a:r>
            <a:r>
              <a:rPr lang="en-US" dirty="0" err="1"/>
              <a:t>Owin</a:t>
            </a:r>
            <a:r>
              <a:rPr lang="en-US" dirty="0"/>
              <a:t> is a </a:t>
            </a:r>
            <a:r>
              <a:rPr lang="en-US" b="1" dirty="0"/>
              <a:t>document, not an implementation</a:t>
            </a:r>
            <a:r>
              <a:rPr lang="en-US" b="0" dirty="0"/>
              <a:t>. Benefits include:</a:t>
            </a:r>
            <a:r>
              <a:rPr lang="en-US" b="0" baseline="0" dirty="0"/>
              <a:t> </a:t>
            </a:r>
            <a:r>
              <a:rPr lang="en-US" b="1" baseline="0" dirty="0"/>
              <a:t>Move away from </a:t>
            </a:r>
            <a:r>
              <a:rPr lang="en-US" b="1" baseline="0" dirty="0" err="1"/>
              <a:t>System.Web</a:t>
            </a:r>
            <a:r>
              <a:rPr lang="en-US" b="1" baseline="0" dirty="0"/>
              <a:t>. IIS is a choice not a requirement. Self hosting inside a .exe with </a:t>
            </a:r>
            <a:r>
              <a:rPr lang="en-US" b="1" baseline="0" dirty="0" err="1"/>
              <a:t>TopShelf</a:t>
            </a:r>
            <a:r>
              <a:rPr lang="en-US" b="1" baseline="0" dirty="0"/>
              <a:t>. Middleware is easier to implement.</a:t>
            </a:r>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11</a:t>
            </a:fld>
            <a:endParaRPr lang="en-US"/>
          </a:p>
        </p:txBody>
      </p:sp>
    </p:spTree>
    <p:extLst>
      <p:ext uri="{BB962C8B-B14F-4D97-AF65-F5344CB8AC3E}">
        <p14:creationId xmlns:p14="http://schemas.microsoft.com/office/powerpoint/2010/main" val="845233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implementation to become widely known was Katana. The problem</a:t>
            </a:r>
            <a:r>
              <a:rPr lang="en-US" baseline="0" dirty="0"/>
              <a:t> with it is that while more modular and componentized, building MVC applications still meant a dependency on </a:t>
            </a:r>
            <a:r>
              <a:rPr lang="en-US" baseline="0" dirty="0" err="1"/>
              <a:t>System.Web</a:t>
            </a:r>
            <a:r>
              <a:rPr lang="en-US" baseline="0" dirty="0"/>
              <a:t>, and with it, IIS.</a:t>
            </a:r>
            <a:endParaRPr lang="en-US" dirty="0"/>
          </a:p>
        </p:txBody>
      </p:sp>
      <p:sp>
        <p:nvSpPr>
          <p:cNvPr id="4" name="Slide Number Placeholder 3"/>
          <p:cNvSpPr>
            <a:spLocks noGrp="1"/>
          </p:cNvSpPr>
          <p:nvPr>
            <p:ph type="sldNum" sz="quarter" idx="10"/>
          </p:nvPr>
        </p:nvSpPr>
        <p:spPr/>
        <p:txBody>
          <a:bodyPr/>
          <a:lstStyle/>
          <a:p>
            <a:fld id="{C16E5CF5-7271-4C13-8455-0600239432B5}" type="slidenum">
              <a:rPr lang="en-US" smtClean="0"/>
              <a:t>12</a:t>
            </a:fld>
            <a:endParaRPr lang="en-US"/>
          </a:p>
        </p:txBody>
      </p:sp>
    </p:spTree>
    <p:extLst>
      <p:ext uri="{BB962C8B-B14F-4D97-AF65-F5344CB8AC3E}">
        <p14:creationId xmlns:p14="http://schemas.microsoft.com/office/powerpoint/2010/main" val="81886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7/13/2018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7/13/2018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7/13/2018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7/13/2018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7/13/2018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7/13/2018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7/13/2018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7/13/2018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1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bit.ly/2rDrfFZ" TargetMode="External"/><Relationship Id="rId4" Type="http://schemas.openxmlformats.org/officeDocument/2006/relationships/hyperlink" Target="https://docs.microsoft.com/en-us/aspnet/core/fundamentals/serv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1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t">
            <a:normAutofit/>
          </a:bodyPr>
          <a:lstStyle/>
          <a:p>
            <a:pPr algn="ctr"/>
            <a:r>
              <a:rPr lang="en-US" dirty="0"/>
              <a:t>Custom Middleware</a:t>
            </a:r>
            <a:br>
              <a:rPr lang="en-US" dirty="0"/>
            </a:br>
            <a:r>
              <a:rPr lang="en-US" dirty="0"/>
              <a:t>&amp; Microservices </a:t>
            </a:r>
            <a:br>
              <a:rPr lang="en-US" sz="7200" dirty="0"/>
            </a:br>
            <a:r>
              <a:rPr lang="en-US" sz="5400" dirty="0"/>
              <a:t>with</a:t>
            </a:r>
            <a:r>
              <a:rPr lang="en-US" sz="7200" dirty="0"/>
              <a:t> </a:t>
            </a:r>
            <a:r>
              <a:rPr lang="en-US" dirty="0"/>
              <a:t>ASP.NET Core 2.x</a:t>
            </a:r>
            <a:endParaRPr lang="en-US" sz="4800" dirty="0"/>
          </a:p>
        </p:txBody>
      </p:sp>
      <p:sp>
        <p:nvSpPr>
          <p:cNvPr id="3" name="Subtitle 2"/>
          <p:cNvSpPr>
            <a:spLocks noGrp="1"/>
          </p:cNvSpPr>
          <p:nvPr>
            <p:ph type="subTitle" idx="1"/>
          </p:nvPr>
        </p:nvSpPr>
        <p:spPr>
          <a:xfrm>
            <a:off x="1085536" y="4462878"/>
            <a:ext cx="4146863" cy="1143000"/>
          </a:xfrm>
        </p:spPr>
        <p:txBody>
          <a:bodyPr numCol="1">
            <a:normAutofit/>
          </a:bodyPr>
          <a:lstStyle/>
          <a:p>
            <a:r>
              <a:rPr lang="en-US" sz="4800" dirty="0"/>
              <a:t>Ondrej balas</a:t>
            </a:r>
            <a:endParaRPr lang="en-US" sz="3500" dirty="0"/>
          </a:p>
        </p:txBody>
      </p:sp>
      <p:sp>
        <p:nvSpPr>
          <p:cNvPr id="4" name="Subtitle 2"/>
          <p:cNvSpPr txBox="1">
            <a:spLocks/>
          </p:cNvSpPr>
          <p:nvPr/>
        </p:nvSpPr>
        <p:spPr>
          <a:xfrm>
            <a:off x="5410774" y="4455621"/>
            <a:ext cx="5910942" cy="1143000"/>
          </a:xfrm>
          <a:prstGeom prst="rect">
            <a:avLst/>
          </a:prstGeom>
        </p:spPr>
        <p:txBody>
          <a:bodyPr vert="horz" lIns="91440" tIns="45720" rIns="91440" bIns="45720" numCol="1"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dirty="0"/>
              <a:t>@ondrejbalas </a:t>
            </a:r>
            <a:r>
              <a:rPr lang="en-US" dirty="0">
                <a:latin typeface="FontAwesome" pitchFamily="2" charset="0"/>
              </a:rPr>
              <a:t></a:t>
            </a:r>
            <a:br>
              <a:rPr lang="en-US" dirty="0"/>
            </a:br>
            <a:r>
              <a:rPr lang="en-US" dirty="0"/>
              <a:t>www.ondrejbalas.com </a:t>
            </a:r>
            <a:r>
              <a:rPr lang="en-US" dirty="0">
                <a:latin typeface="FontAwesome" pitchFamily="2" charset="0"/>
              </a:rPr>
              <a:t></a:t>
            </a:r>
            <a:br>
              <a:rPr lang="en-US" dirty="0"/>
            </a:br>
            <a:r>
              <a:rPr lang="en-US" dirty="0"/>
              <a:t>Ondrej@ondrejbalas.com</a:t>
            </a:r>
            <a:r>
              <a:rPr lang="en-US" dirty="0">
                <a:latin typeface="FontAwesome" pitchFamily="2" charset="0"/>
              </a:rPr>
              <a:t> </a:t>
            </a:r>
            <a:endParaRPr lang="en-US" dirty="0"/>
          </a:p>
        </p:txBody>
      </p:sp>
    </p:spTree>
    <p:extLst>
      <p:ext uri="{BB962C8B-B14F-4D97-AF65-F5344CB8AC3E}">
        <p14:creationId xmlns:p14="http://schemas.microsoft.com/office/powerpoint/2010/main" val="2305317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51240939"/>
              </p:ext>
            </p:extLst>
          </p:nvPr>
        </p:nvGraphicFramePr>
        <p:xfrm>
          <a:off x="0" y="-228601"/>
          <a:ext cx="12192000" cy="7400925"/>
        </p:xfrm>
        <a:graphic>
          <a:graphicData uri="http://schemas.openxmlformats.org/presentationml/2006/ole">
            <mc:AlternateContent xmlns:mc="http://schemas.openxmlformats.org/markup-compatibility/2006">
              <mc:Choice xmlns:v="urn:schemas-microsoft-com:vml" Requires="v">
                <p:oleObj spid="_x0000_s2054" name="Image" r:id="rId3" imgW="16837920" imgH="10222200" progId="Photoshop.Image.12">
                  <p:embed/>
                </p:oleObj>
              </mc:Choice>
              <mc:Fallback>
                <p:oleObj name="Image" r:id="rId3" imgW="16837920" imgH="10222200" progId="Photoshop.Image.12">
                  <p:embed/>
                  <p:pic>
                    <p:nvPicPr>
                      <p:cNvPr id="3" name="Object 2"/>
                      <p:cNvPicPr/>
                      <p:nvPr/>
                    </p:nvPicPr>
                    <p:blipFill>
                      <a:blip r:embed="rId4"/>
                      <a:stretch>
                        <a:fillRect/>
                      </a:stretch>
                    </p:blipFill>
                    <p:spPr>
                      <a:xfrm>
                        <a:off x="0" y="-228601"/>
                        <a:ext cx="12192000" cy="7400925"/>
                      </a:xfrm>
                      <a:prstGeom prst="rect">
                        <a:avLst/>
                      </a:prstGeom>
                    </p:spPr>
                  </p:pic>
                </p:oleObj>
              </mc:Fallback>
            </mc:AlternateContent>
          </a:graphicData>
        </a:graphic>
      </p:graphicFrame>
    </p:spTree>
    <p:extLst>
      <p:ext uri="{BB962C8B-B14F-4D97-AF65-F5344CB8AC3E}">
        <p14:creationId xmlns:p14="http://schemas.microsoft.com/office/powerpoint/2010/main" val="1373030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5829300" y="738741"/>
            <a:ext cx="5572125" cy="936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3200" dirty="0"/>
              <a:t>Web Server &amp; Host (IIS)</a:t>
            </a:r>
          </a:p>
        </p:txBody>
      </p:sp>
      <p:pic>
        <p:nvPicPr>
          <p:cNvPr id="3" name="Picture 2"/>
          <p:cNvPicPr>
            <a:picLocks noChangeAspect="1"/>
          </p:cNvPicPr>
          <p:nvPr/>
        </p:nvPicPr>
        <p:blipFill>
          <a:blip r:embed="rId3"/>
          <a:stretch>
            <a:fillRect/>
          </a:stretch>
        </p:blipFill>
        <p:spPr>
          <a:xfrm>
            <a:off x="214530" y="371473"/>
            <a:ext cx="3037533" cy="2928091"/>
          </a:xfrm>
          <a:prstGeom prst="rect">
            <a:avLst/>
          </a:prstGeom>
        </p:spPr>
      </p:pic>
      <p:pic>
        <p:nvPicPr>
          <p:cNvPr id="5" name="Picture 4"/>
          <p:cNvPicPr>
            <a:picLocks noChangeAspect="1"/>
          </p:cNvPicPr>
          <p:nvPr/>
        </p:nvPicPr>
        <p:blipFill>
          <a:blip r:embed="rId4"/>
          <a:stretch>
            <a:fillRect/>
          </a:stretch>
        </p:blipFill>
        <p:spPr>
          <a:xfrm>
            <a:off x="7507250" y="5155771"/>
            <a:ext cx="2216223" cy="1604901"/>
          </a:xfrm>
          <a:prstGeom prst="rect">
            <a:avLst/>
          </a:prstGeom>
        </p:spPr>
      </p:pic>
      <p:cxnSp>
        <p:nvCxnSpPr>
          <p:cNvPr id="8" name="Straight Arrow Connector 7"/>
          <p:cNvCxnSpPr>
            <a:endCxn id="6" idx="1"/>
          </p:cNvCxnSpPr>
          <p:nvPr/>
        </p:nvCxnSpPr>
        <p:spPr>
          <a:xfrm>
            <a:off x="3261895" y="1206869"/>
            <a:ext cx="2567405" cy="0"/>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40" y="2070100"/>
            <a:ext cx="4589062" cy="2766768"/>
          </a:xfrm>
          <a:prstGeom prst="rect">
            <a:avLst/>
          </a:prstGeom>
        </p:spPr>
      </p:pic>
      <p:sp>
        <p:nvSpPr>
          <p:cNvPr id="7" name="TextBox 6"/>
          <p:cNvSpPr txBox="1"/>
          <p:nvPr/>
        </p:nvSpPr>
        <p:spPr>
          <a:xfrm>
            <a:off x="6726722" y="3132263"/>
            <a:ext cx="3366898" cy="830997"/>
          </a:xfrm>
          <a:prstGeom prst="rect">
            <a:avLst/>
          </a:prstGeom>
          <a:solidFill>
            <a:schemeClr val="tx1">
              <a:alpha val="24000"/>
            </a:schemeClr>
          </a:solidFill>
        </p:spPr>
        <p:txBody>
          <a:bodyPr wrap="square" rtlCol="0">
            <a:spAutoFit/>
          </a:bodyPr>
          <a:lstStyle/>
          <a:p>
            <a:r>
              <a:rPr lang="en-US" sz="4800" b="1" dirty="0" err="1">
                <a:ln>
                  <a:solidFill>
                    <a:schemeClr val="bg1"/>
                  </a:solidFill>
                </a:ln>
                <a:effectLst>
                  <a:outerShdw blurRad="50800" dist="38100" dir="2700000" algn="tl" rotWithShape="0">
                    <a:prstClr val="black">
                      <a:alpha val="40000"/>
                    </a:prstClr>
                  </a:outerShdw>
                </a:effectLst>
              </a:rPr>
              <a:t>System.Web</a:t>
            </a:r>
            <a:endParaRPr lang="en-US" sz="4800" b="1" dirty="0">
              <a:ln>
                <a:solidFill>
                  <a:schemeClr val="bg1"/>
                </a:solidFill>
              </a:ln>
              <a:effectLst>
                <a:outerShdw blurRad="50800" dist="38100" dir="2700000" algn="tl" rotWithShape="0">
                  <a:prstClr val="black">
                    <a:alpha val="40000"/>
                  </a:prstClr>
                </a:outerShdw>
              </a:effectLst>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336" y="3963260"/>
            <a:ext cx="2380764" cy="238076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20119">
            <a:off x="4098807" y="356417"/>
            <a:ext cx="6382688" cy="6382688"/>
          </a:xfrm>
          <a:prstGeom prst="rect">
            <a:avLst/>
          </a:prstGeom>
        </p:spPr>
      </p:pic>
    </p:spTree>
    <p:extLst>
      <p:ext uri="{BB962C8B-B14F-4D97-AF65-F5344CB8AC3E}">
        <p14:creationId xmlns:p14="http://schemas.microsoft.com/office/powerpoint/2010/main" val="69520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5829300" y="738741"/>
            <a:ext cx="5572125" cy="936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3200" dirty="0"/>
              <a:t>Web Server &amp; Host (IIS)</a:t>
            </a:r>
          </a:p>
        </p:txBody>
      </p:sp>
      <p:pic>
        <p:nvPicPr>
          <p:cNvPr id="3" name="Picture 2"/>
          <p:cNvPicPr>
            <a:picLocks noChangeAspect="1"/>
          </p:cNvPicPr>
          <p:nvPr/>
        </p:nvPicPr>
        <p:blipFill>
          <a:blip r:embed="rId3"/>
          <a:stretch>
            <a:fillRect/>
          </a:stretch>
        </p:blipFill>
        <p:spPr>
          <a:xfrm>
            <a:off x="224362" y="371473"/>
            <a:ext cx="3037533" cy="2928091"/>
          </a:xfrm>
          <a:prstGeom prst="rect">
            <a:avLst/>
          </a:prstGeom>
        </p:spPr>
      </p:pic>
      <p:pic>
        <p:nvPicPr>
          <p:cNvPr id="5" name="Picture 4"/>
          <p:cNvPicPr>
            <a:picLocks noChangeAspect="1"/>
          </p:cNvPicPr>
          <p:nvPr/>
        </p:nvPicPr>
        <p:blipFill>
          <a:blip r:embed="rId4"/>
          <a:stretch>
            <a:fillRect/>
          </a:stretch>
        </p:blipFill>
        <p:spPr>
          <a:xfrm>
            <a:off x="7507250" y="5155771"/>
            <a:ext cx="2216223" cy="1604901"/>
          </a:xfrm>
          <a:prstGeom prst="rect">
            <a:avLst/>
          </a:prstGeom>
        </p:spPr>
      </p:pic>
      <p:cxnSp>
        <p:nvCxnSpPr>
          <p:cNvPr id="8" name="Straight Arrow Connector 7"/>
          <p:cNvCxnSpPr>
            <a:endCxn id="6" idx="1"/>
          </p:cNvCxnSpPr>
          <p:nvPr/>
        </p:nvCxnSpPr>
        <p:spPr>
          <a:xfrm>
            <a:off x="3261895" y="1206869"/>
            <a:ext cx="2567405" cy="0"/>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6727477" y="2551527"/>
            <a:ext cx="3775767" cy="2123869"/>
            <a:chOff x="6886210" y="2653127"/>
            <a:chExt cx="3775767" cy="2123869"/>
          </a:xfrm>
        </p:grpSpPr>
        <p:pic>
          <p:nvPicPr>
            <p:cNvPr id="32770" name="Picture 2" descr="http://static-3.nexusmods.com/15/mods/130/images/39893-1-129605844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210" y="2653127"/>
              <a:ext cx="3775767" cy="21238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103924" y="2884065"/>
              <a:ext cx="1985478" cy="830997"/>
            </a:xfrm>
            <a:prstGeom prst="rect">
              <a:avLst/>
            </a:prstGeom>
            <a:noFill/>
          </p:spPr>
          <p:txBody>
            <a:bodyPr wrap="square" rtlCol="0">
              <a:spAutoFit/>
            </a:bodyPr>
            <a:lstStyle/>
            <a:p>
              <a:r>
                <a:rPr lang="en-US" sz="4800" b="1" dirty="0">
                  <a:ln>
                    <a:solidFill>
                      <a:schemeClr val="bg1"/>
                    </a:solidFill>
                  </a:ln>
                  <a:effectLst>
                    <a:outerShdw blurRad="50800" dist="38100" dir="2700000" algn="tl" rotWithShape="0">
                      <a:prstClr val="black">
                        <a:alpha val="40000"/>
                      </a:prstClr>
                    </a:outerShdw>
                  </a:effectLst>
                </a:rPr>
                <a:t>Katana</a:t>
              </a:r>
            </a:p>
          </p:txBody>
        </p:sp>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336" y="3963260"/>
            <a:ext cx="2380764" cy="2380764"/>
          </a:xfrm>
          <a:prstGeom prst="rect">
            <a:avLst/>
          </a:prstGeom>
        </p:spPr>
      </p:pic>
      <p:cxnSp>
        <p:nvCxnSpPr>
          <p:cNvPr id="12" name="Straight Arrow Connector 11"/>
          <p:cNvCxnSpPr/>
          <p:nvPr/>
        </p:nvCxnSpPr>
        <p:spPr>
          <a:xfrm flipH="1">
            <a:off x="3086100" y="3963260"/>
            <a:ext cx="3430814" cy="1029654"/>
          </a:xfrm>
          <a:prstGeom prst="straightConnector1">
            <a:avLst/>
          </a:prstGeom>
          <a:ln w="63500">
            <a:solidFill>
              <a:srgbClr val="782808"/>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32770" idx="0"/>
          </p:cNvCxnSpPr>
          <p:nvPr/>
        </p:nvCxnSpPr>
        <p:spPr>
          <a:xfrm flipH="1">
            <a:off x="8615361" y="1674997"/>
            <a:ext cx="2" cy="876530"/>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5" idx="0"/>
          </p:cNvCxnSpPr>
          <p:nvPr/>
        </p:nvCxnSpPr>
        <p:spPr>
          <a:xfrm>
            <a:off x="8615361" y="4191000"/>
            <a:ext cx="1" cy="964771"/>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569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4362" y="371473"/>
            <a:ext cx="3037533" cy="2928091"/>
          </a:xfrm>
          <a:prstGeom prst="rect">
            <a:avLst/>
          </a:prstGeom>
        </p:spPr>
      </p:pic>
      <p:cxnSp>
        <p:nvCxnSpPr>
          <p:cNvPr id="8" name="Straight Arrow Connector 7"/>
          <p:cNvCxnSpPr/>
          <p:nvPr/>
        </p:nvCxnSpPr>
        <p:spPr>
          <a:xfrm>
            <a:off x="3261895" y="1206869"/>
            <a:ext cx="3780886" cy="21856"/>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36" y="3963260"/>
            <a:ext cx="2380764" cy="2380764"/>
          </a:xfrm>
          <a:prstGeom prst="rect">
            <a:avLst/>
          </a:prstGeom>
        </p:spPr>
      </p:pic>
      <p:cxnSp>
        <p:nvCxnSpPr>
          <p:cNvPr id="12" name="Straight Arrow Connector 11"/>
          <p:cNvCxnSpPr/>
          <p:nvPr/>
        </p:nvCxnSpPr>
        <p:spPr>
          <a:xfrm flipH="1">
            <a:off x="3086101" y="2509391"/>
            <a:ext cx="3857624" cy="2483523"/>
          </a:xfrm>
          <a:prstGeom prst="straightConnector1">
            <a:avLst/>
          </a:prstGeom>
          <a:ln w="63500">
            <a:solidFill>
              <a:srgbClr val="782808"/>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842" name="Picture 2" descr="http://www.clker.com/cliparts/p/B/p/S/j/E/thompson-machine-gun-h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3348" y="733426"/>
            <a:ext cx="3601886" cy="18069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042781" y="224617"/>
            <a:ext cx="4606097" cy="830997"/>
          </a:xfrm>
          <a:prstGeom prst="rect">
            <a:avLst/>
          </a:prstGeom>
          <a:noFill/>
        </p:spPr>
        <p:txBody>
          <a:bodyPr wrap="square" rtlCol="0">
            <a:spAutoFit/>
          </a:bodyPr>
          <a:lstStyle/>
          <a:p>
            <a:pPr algn="ctr"/>
            <a:r>
              <a:rPr lang="en-US" sz="4800" b="1" dirty="0" err="1">
                <a:ln>
                  <a:solidFill>
                    <a:schemeClr val="bg1"/>
                  </a:solidFill>
                </a:ln>
                <a:effectLst>
                  <a:outerShdw blurRad="50800" dist="38100" dir="2700000" algn="tl" rotWithShape="0">
                    <a:prstClr val="black">
                      <a:alpha val="40000"/>
                    </a:prstClr>
                  </a:outerShdw>
                </a:effectLst>
              </a:rPr>
              <a:t>vNext</a:t>
            </a:r>
            <a:endParaRPr lang="en-US" sz="4800" b="1" dirty="0">
              <a:ln>
                <a:solidFill>
                  <a:schemeClr val="bg1"/>
                </a:solidFill>
              </a:ln>
              <a:effectLst>
                <a:outerShdw blurRad="50800" dist="38100" dir="2700000" algn="tl" rotWithShape="0">
                  <a:prstClr val="black">
                    <a:alpha val="40000"/>
                  </a:prstClr>
                </a:outerShdw>
              </a:effectLst>
            </a:endParaRPr>
          </a:p>
        </p:txBody>
      </p:sp>
      <p:pic>
        <p:nvPicPr>
          <p:cNvPr id="18" name="Picture 17"/>
          <p:cNvPicPr>
            <a:picLocks noChangeAspect="1"/>
          </p:cNvPicPr>
          <p:nvPr/>
        </p:nvPicPr>
        <p:blipFill>
          <a:blip r:embed="rId6"/>
          <a:stretch>
            <a:fillRect/>
          </a:stretch>
        </p:blipFill>
        <p:spPr>
          <a:xfrm>
            <a:off x="7478969" y="5155771"/>
            <a:ext cx="2216223" cy="1604901"/>
          </a:xfrm>
          <a:prstGeom prst="rect">
            <a:avLst/>
          </a:prstGeom>
        </p:spPr>
      </p:pic>
      <p:cxnSp>
        <p:nvCxnSpPr>
          <p:cNvPr id="20" name="Straight Arrow Connector 19"/>
          <p:cNvCxnSpPr>
            <a:endCxn id="18" idx="0"/>
          </p:cNvCxnSpPr>
          <p:nvPr/>
        </p:nvCxnSpPr>
        <p:spPr>
          <a:xfrm>
            <a:off x="8574051" y="2469723"/>
            <a:ext cx="13030" cy="2686048"/>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175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4362" y="371473"/>
            <a:ext cx="3037533" cy="2928091"/>
          </a:xfrm>
          <a:prstGeom prst="rect">
            <a:avLst/>
          </a:prstGeom>
        </p:spPr>
      </p:pic>
      <p:cxnSp>
        <p:nvCxnSpPr>
          <p:cNvPr id="8" name="Straight Arrow Connector 7"/>
          <p:cNvCxnSpPr/>
          <p:nvPr/>
        </p:nvCxnSpPr>
        <p:spPr>
          <a:xfrm>
            <a:off x="3261895" y="1206869"/>
            <a:ext cx="3780886" cy="21856"/>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36" y="3963260"/>
            <a:ext cx="2380764" cy="2380764"/>
          </a:xfrm>
          <a:prstGeom prst="rect">
            <a:avLst/>
          </a:prstGeom>
        </p:spPr>
      </p:pic>
      <p:cxnSp>
        <p:nvCxnSpPr>
          <p:cNvPr id="12" name="Straight Arrow Connector 11"/>
          <p:cNvCxnSpPr/>
          <p:nvPr/>
        </p:nvCxnSpPr>
        <p:spPr>
          <a:xfrm flipH="1">
            <a:off x="3086101" y="2509391"/>
            <a:ext cx="3857624" cy="2483523"/>
          </a:xfrm>
          <a:prstGeom prst="straightConnector1">
            <a:avLst/>
          </a:prstGeom>
          <a:ln w="63500">
            <a:solidFill>
              <a:srgbClr val="782808"/>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842" name="Picture 2" descr="http://www.clker.com/cliparts/p/B/p/S/j/E/thompson-machine-gun-h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3348" y="733426"/>
            <a:ext cx="3601886" cy="18069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042781" y="224617"/>
            <a:ext cx="4606097" cy="830997"/>
          </a:xfrm>
          <a:prstGeom prst="rect">
            <a:avLst/>
          </a:prstGeom>
          <a:noFill/>
        </p:spPr>
        <p:txBody>
          <a:bodyPr wrap="square" rtlCol="0">
            <a:spAutoFit/>
          </a:bodyPr>
          <a:lstStyle/>
          <a:p>
            <a:pPr algn="ctr"/>
            <a:r>
              <a:rPr lang="en-US" sz="4800" b="1" dirty="0">
                <a:ln>
                  <a:solidFill>
                    <a:schemeClr val="bg1"/>
                  </a:solidFill>
                </a:ln>
                <a:effectLst>
                  <a:outerShdw blurRad="50800" dist="38100" dir="2700000" algn="tl" rotWithShape="0">
                    <a:prstClr val="black">
                      <a:alpha val="40000"/>
                    </a:prstClr>
                  </a:outerShdw>
                </a:effectLst>
              </a:rPr>
              <a:t>ASP.NET 5</a:t>
            </a:r>
          </a:p>
        </p:txBody>
      </p:sp>
      <p:pic>
        <p:nvPicPr>
          <p:cNvPr id="18" name="Picture 17"/>
          <p:cNvPicPr>
            <a:picLocks noChangeAspect="1"/>
          </p:cNvPicPr>
          <p:nvPr/>
        </p:nvPicPr>
        <p:blipFill>
          <a:blip r:embed="rId6"/>
          <a:stretch>
            <a:fillRect/>
          </a:stretch>
        </p:blipFill>
        <p:spPr>
          <a:xfrm>
            <a:off x="7478969" y="5155771"/>
            <a:ext cx="2216223" cy="1604901"/>
          </a:xfrm>
          <a:prstGeom prst="rect">
            <a:avLst/>
          </a:prstGeom>
        </p:spPr>
      </p:pic>
      <p:cxnSp>
        <p:nvCxnSpPr>
          <p:cNvPr id="20" name="Straight Arrow Connector 19"/>
          <p:cNvCxnSpPr>
            <a:endCxn id="18" idx="0"/>
          </p:cNvCxnSpPr>
          <p:nvPr/>
        </p:nvCxnSpPr>
        <p:spPr>
          <a:xfrm>
            <a:off x="8574051" y="2469723"/>
            <a:ext cx="13030" cy="2686048"/>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734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4362" y="371473"/>
            <a:ext cx="3037533" cy="2928091"/>
          </a:xfrm>
          <a:prstGeom prst="rect">
            <a:avLst/>
          </a:prstGeom>
        </p:spPr>
      </p:pic>
      <p:cxnSp>
        <p:nvCxnSpPr>
          <p:cNvPr id="8" name="Straight Arrow Connector 7"/>
          <p:cNvCxnSpPr/>
          <p:nvPr/>
        </p:nvCxnSpPr>
        <p:spPr>
          <a:xfrm>
            <a:off x="3261895" y="1206869"/>
            <a:ext cx="3780886" cy="21856"/>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36" y="3963260"/>
            <a:ext cx="2380764" cy="2380764"/>
          </a:xfrm>
          <a:prstGeom prst="rect">
            <a:avLst/>
          </a:prstGeom>
        </p:spPr>
      </p:pic>
      <p:cxnSp>
        <p:nvCxnSpPr>
          <p:cNvPr id="12" name="Straight Arrow Connector 11"/>
          <p:cNvCxnSpPr/>
          <p:nvPr/>
        </p:nvCxnSpPr>
        <p:spPr>
          <a:xfrm flipH="1">
            <a:off x="3086101" y="2509391"/>
            <a:ext cx="3857624" cy="2483523"/>
          </a:xfrm>
          <a:prstGeom prst="straightConnector1">
            <a:avLst/>
          </a:prstGeom>
          <a:ln w="63500">
            <a:solidFill>
              <a:srgbClr val="782808"/>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842" name="Picture 2" descr="http://www.clker.com/cliparts/p/B/p/S/j/E/thompson-machine-gun-h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3348" y="733426"/>
            <a:ext cx="3601886" cy="18069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042782" y="224617"/>
            <a:ext cx="4193970" cy="830997"/>
          </a:xfrm>
          <a:prstGeom prst="rect">
            <a:avLst/>
          </a:prstGeom>
          <a:noFill/>
        </p:spPr>
        <p:txBody>
          <a:bodyPr wrap="square" rtlCol="0">
            <a:spAutoFit/>
          </a:bodyPr>
          <a:lstStyle/>
          <a:p>
            <a:pPr algn="ctr"/>
            <a:r>
              <a:rPr lang="en-US" sz="4800" b="1" dirty="0">
                <a:ln>
                  <a:solidFill>
                    <a:schemeClr val="bg1"/>
                  </a:solidFill>
                </a:ln>
                <a:effectLst>
                  <a:outerShdw blurRad="50800" dist="38100" dir="2700000" algn="tl" rotWithShape="0">
                    <a:prstClr val="black">
                      <a:alpha val="40000"/>
                    </a:prstClr>
                  </a:outerShdw>
                </a:effectLst>
              </a:rPr>
              <a:t>ASP.NET Core</a:t>
            </a:r>
          </a:p>
        </p:txBody>
      </p:sp>
      <p:pic>
        <p:nvPicPr>
          <p:cNvPr id="18" name="Picture 17"/>
          <p:cNvPicPr>
            <a:picLocks noChangeAspect="1"/>
          </p:cNvPicPr>
          <p:nvPr/>
        </p:nvPicPr>
        <p:blipFill>
          <a:blip r:embed="rId6"/>
          <a:stretch>
            <a:fillRect/>
          </a:stretch>
        </p:blipFill>
        <p:spPr>
          <a:xfrm>
            <a:off x="7478969" y="5155771"/>
            <a:ext cx="2216223" cy="1604901"/>
          </a:xfrm>
          <a:prstGeom prst="rect">
            <a:avLst/>
          </a:prstGeom>
        </p:spPr>
      </p:pic>
      <p:cxnSp>
        <p:nvCxnSpPr>
          <p:cNvPr id="20" name="Straight Arrow Connector 19"/>
          <p:cNvCxnSpPr>
            <a:endCxn id="18" idx="0"/>
          </p:cNvCxnSpPr>
          <p:nvPr/>
        </p:nvCxnSpPr>
        <p:spPr>
          <a:xfrm>
            <a:off x="8574051" y="2469723"/>
            <a:ext cx="13030" cy="2686048"/>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674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 name="TextBox 9"/>
          <p:cNvSpPr txBox="1"/>
          <p:nvPr/>
        </p:nvSpPr>
        <p:spPr>
          <a:xfrm>
            <a:off x="3814699" y="150828"/>
            <a:ext cx="4552187" cy="830997"/>
          </a:xfrm>
          <a:prstGeom prst="rect">
            <a:avLst/>
          </a:prstGeom>
          <a:noFill/>
        </p:spPr>
        <p:txBody>
          <a:bodyPr wrap="square" rtlCol="0">
            <a:spAutoFit/>
          </a:bodyPr>
          <a:lstStyle/>
          <a:p>
            <a:pPr algn="ctr"/>
            <a:r>
              <a:rPr lang="en-US" sz="4800" b="1" dirty="0">
                <a:ln>
                  <a:solidFill>
                    <a:schemeClr val="bg1"/>
                  </a:solidFill>
                </a:ln>
                <a:effectLst>
                  <a:outerShdw blurRad="50800" dist="38100" dir="2700000" algn="tl" rotWithShape="0">
                    <a:prstClr val="black">
                      <a:alpha val="40000"/>
                    </a:prstClr>
                  </a:outerShdw>
                </a:effectLst>
              </a:rPr>
              <a:t>ASP.NET Core 2.0</a:t>
            </a:r>
          </a:p>
        </p:txBody>
      </p:sp>
      <p:pic>
        <p:nvPicPr>
          <p:cNvPr id="33794" name="Picture 2" descr="Kestrel to Inter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84" y="2887647"/>
            <a:ext cx="11619219" cy="14863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1184" y="4458881"/>
            <a:ext cx="11594969" cy="2616101"/>
          </a:xfrm>
          <a:prstGeom prst="rect">
            <a:avLst/>
          </a:prstGeom>
          <a:noFill/>
        </p:spPr>
        <p:txBody>
          <a:bodyPr wrap="square" rtlCol="0">
            <a:spAutoFit/>
          </a:bodyPr>
          <a:lstStyle/>
          <a:p>
            <a:pPr algn="ctr"/>
            <a:r>
              <a:rPr lang="en-US" sz="2800" dirty="0"/>
              <a:t>Source: </a:t>
            </a:r>
            <a:r>
              <a:rPr lang="en-US" sz="2800" dirty="0">
                <a:hlinkClick r:id="rId4"/>
              </a:rPr>
              <a:t>https://docs.microsoft.com/en-us/aspnet/core/fundamentals/servers/</a:t>
            </a:r>
            <a:br>
              <a:rPr lang="en-US" sz="2800" dirty="0"/>
            </a:br>
            <a:r>
              <a:rPr lang="en-US" sz="2800" dirty="0"/>
              <a:t>or</a:t>
            </a:r>
          </a:p>
          <a:p>
            <a:pPr algn="ctr"/>
            <a:r>
              <a:rPr lang="en-US" sz="8000" dirty="0">
                <a:hlinkClick r:id="rId5"/>
              </a:rPr>
              <a:t>http://bit.ly/2rDrfFZ</a:t>
            </a:r>
            <a:endParaRPr lang="en-US" dirty="0"/>
          </a:p>
          <a:p>
            <a:endParaRPr lang="en-US" sz="2800" dirty="0"/>
          </a:p>
        </p:txBody>
      </p:sp>
      <p:pic>
        <p:nvPicPr>
          <p:cNvPr id="34818" name="Picture 2" descr="Kestrel communicates directly with the Internet without a reverse proxy server">
            <a:extLst>
              <a:ext uri="{FF2B5EF4-FFF2-40B4-BE49-F238E27FC236}">
                <a16:creationId xmlns:a16="http://schemas.microsoft.com/office/drawing/2014/main" id="{CA05FB92-725A-493B-910B-2A2CE0305B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4607" y="1143376"/>
            <a:ext cx="8057992" cy="156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039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4362" y="371473"/>
            <a:ext cx="3037533" cy="2928091"/>
          </a:xfrm>
          <a:prstGeom prst="rect">
            <a:avLst/>
          </a:prstGeom>
        </p:spPr>
      </p:pic>
      <p:cxnSp>
        <p:nvCxnSpPr>
          <p:cNvPr id="8" name="Straight Arrow Connector 7"/>
          <p:cNvCxnSpPr/>
          <p:nvPr/>
        </p:nvCxnSpPr>
        <p:spPr>
          <a:xfrm>
            <a:off x="3261895" y="1206869"/>
            <a:ext cx="3780886" cy="21856"/>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36" y="3963260"/>
            <a:ext cx="2380764" cy="2380764"/>
          </a:xfrm>
          <a:prstGeom prst="rect">
            <a:avLst/>
          </a:prstGeom>
        </p:spPr>
      </p:pic>
      <p:cxnSp>
        <p:nvCxnSpPr>
          <p:cNvPr id="12" name="Straight Arrow Connector 11"/>
          <p:cNvCxnSpPr/>
          <p:nvPr/>
        </p:nvCxnSpPr>
        <p:spPr>
          <a:xfrm flipH="1">
            <a:off x="3086101" y="2509391"/>
            <a:ext cx="3857624" cy="2483523"/>
          </a:xfrm>
          <a:prstGeom prst="straightConnector1">
            <a:avLst/>
          </a:prstGeom>
          <a:ln w="63500">
            <a:solidFill>
              <a:srgbClr val="782808"/>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842" name="Picture 2" descr="http://www.clker.com/cliparts/p/B/p/S/j/E/thompson-machine-gun-h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3348" y="733426"/>
            <a:ext cx="3601886" cy="18069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042782" y="224617"/>
            <a:ext cx="4193970" cy="830997"/>
          </a:xfrm>
          <a:prstGeom prst="rect">
            <a:avLst/>
          </a:prstGeom>
          <a:noFill/>
        </p:spPr>
        <p:txBody>
          <a:bodyPr wrap="square" rtlCol="0">
            <a:spAutoFit/>
          </a:bodyPr>
          <a:lstStyle/>
          <a:p>
            <a:pPr algn="ctr"/>
            <a:r>
              <a:rPr lang="en-US" sz="4800" b="1" dirty="0">
                <a:ln>
                  <a:solidFill>
                    <a:schemeClr val="bg1"/>
                  </a:solidFill>
                </a:ln>
                <a:effectLst>
                  <a:outerShdw blurRad="50800" dist="38100" dir="2700000" algn="tl" rotWithShape="0">
                    <a:prstClr val="black">
                      <a:alpha val="40000"/>
                    </a:prstClr>
                  </a:outerShdw>
                </a:effectLst>
              </a:rPr>
              <a:t>ASP.NET Core</a:t>
            </a:r>
          </a:p>
        </p:txBody>
      </p:sp>
      <p:pic>
        <p:nvPicPr>
          <p:cNvPr id="18" name="Picture 17"/>
          <p:cNvPicPr>
            <a:picLocks noChangeAspect="1"/>
          </p:cNvPicPr>
          <p:nvPr/>
        </p:nvPicPr>
        <p:blipFill>
          <a:blip r:embed="rId6"/>
          <a:stretch>
            <a:fillRect/>
          </a:stretch>
        </p:blipFill>
        <p:spPr>
          <a:xfrm>
            <a:off x="7478969" y="5155771"/>
            <a:ext cx="2216223" cy="1604901"/>
          </a:xfrm>
          <a:prstGeom prst="rect">
            <a:avLst/>
          </a:prstGeom>
        </p:spPr>
      </p:pic>
      <p:cxnSp>
        <p:nvCxnSpPr>
          <p:cNvPr id="20" name="Straight Arrow Connector 19"/>
          <p:cNvCxnSpPr>
            <a:endCxn id="18" idx="0"/>
          </p:cNvCxnSpPr>
          <p:nvPr/>
        </p:nvCxnSpPr>
        <p:spPr>
          <a:xfrm>
            <a:off x="8574051" y="2469723"/>
            <a:ext cx="13030" cy="2686048"/>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23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4362" y="371473"/>
            <a:ext cx="3037533" cy="2928091"/>
          </a:xfrm>
          <a:prstGeom prst="rect">
            <a:avLst/>
          </a:prstGeom>
        </p:spPr>
      </p:pic>
      <p:cxnSp>
        <p:nvCxnSpPr>
          <p:cNvPr id="8" name="Straight Arrow Connector 7"/>
          <p:cNvCxnSpPr/>
          <p:nvPr/>
        </p:nvCxnSpPr>
        <p:spPr>
          <a:xfrm>
            <a:off x="3261895" y="1206869"/>
            <a:ext cx="3780886" cy="21856"/>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36" y="3963260"/>
            <a:ext cx="2380764" cy="2380764"/>
          </a:xfrm>
          <a:prstGeom prst="rect">
            <a:avLst/>
          </a:prstGeom>
        </p:spPr>
      </p:pic>
      <p:cxnSp>
        <p:nvCxnSpPr>
          <p:cNvPr id="12" name="Straight Arrow Connector 11"/>
          <p:cNvCxnSpPr/>
          <p:nvPr/>
        </p:nvCxnSpPr>
        <p:spPr>
          <a:xfrm flipH="1">
            <a:off x="3086101" y="2509391"/>
            <a:ext cx="3857624" cy="2483523"/>
          </a:xfrm>
          <a:prstGeom prst="straightConnector1">
            <a:avLst/>
          </a:prstGeom>
          <a:ln w="63500">
            <a:solidFill>
              <a:srgbClr val="782808"/>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842" name="Picture 2" descr="http://www.clker.com/cliparts/p/B/p/S/j/E/thompson-machine-gun-h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3348" y="733426"/>
            <a:ext cx="3601886" cy="18069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6677" y="3045040"/>
            <a:ext cx="2133600" cy="1495425"/>
          </a:xfrm>
          <a:prstGeom prst="rect">
            <a:avLst/>
          </a:prstGeom>
        </p:spPr>
      </p:pic>
      <p:sp>
        <p:nvSpPr>
          <p:cNvPr id="17" name="TextBox 16"/>
          <p:cNvSpPr txBox="1"/>
          <p:nvPr/>
        </p:nvSpPr>
        <p:spPr>
          <a:xfrm>
            <a:off x="8700204" y="2844740"/>
            <a:ext cx="3397004" cy="830997"/>
          </a:xfrm>
          <a:prstGeom prst="rect">
            <a:avLst/>
          </a:prstGeom>
          <a:noFill/>
        </p:spPr>
        <p:txBody>
          <a:bodyPr wrap="square" rtlCol="0">
            <a:spAutoFit/>
          </a:bodyPr>
          <a:lstStyle/>
          <a:p>
            <a:r>
              <a:rPr lang="en-US" sz="4800" b="1" dirty="0">
                <a:ln>
                  <a:solidFill>
                    <a:schemeClr val="bg1"/>
                  </a:solidFill>
                </a:ln>
                <a:effectLst>
                  <a:outerShdw blurRad="50800" dist="38100" dir="2700000" algn="tl" rotWithShape="0">
                    <a:prstClr val="black">
                      <a:alpha val="40000"/>
                    </a:prstClr>
                  </a:outerShdw>
                </a:effectLst>
              </a:rPr>
              <a:t>Middleware</a:t>
            </a:r>
          </a:p>
        </p:txBody>
      </p:sp>
      <p:cxnSp>
        <p:nvCxnSpPr>
          <p:cNvPr id="18" name="Straight Arrow Connector 17"/>
          <p:cNvCxnSpPr/>
          <p:nvPr/>
        </p:nvCxnSpPr>
        <p:spPr>
          <a:xfrm>
            <a:off x="8574050" y="2469723"/>
            <a:ext cx="0" cy="1281429"/>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7478969" y="5155771"/>
            <a:ext cx="2216223" cy="1604901"/>
          </a:xfrm>
          <a:prstGeom prst="rect">
            <a:avLst/>
          </a:prstGeom>
        </p:spPr>
      </p:pic>
      <p:cxnSp>
        <p:nvCxnSpPr>
          <p:cNvPr id="19" name="Straight Arrow Connector 18"/>
          <p:cNvCxnSpPr>
            <a:stCxn id="6" idx="2"/>
            <a:endCxn id="25" idx="0"/>
          </p:cNvCxnSpPr>
          <p:nvPr/>
        </p:nvCxnSpPr>
        <p:spPr>
          <a:xfrm>
            <a:off x="8583477" y="4540465"/>
            <a:ext cx="3604" cy="615306"/>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42782" y="224617"/>
            <a:ext cx="4193970" cy="830997"/>
          </a:xfrm>
          <a:prstGeom prst="rect">
            <a:avLst/>
          </a:prstGeom>
          <a:noFill/>
        </p:spPr>
        <p:txBody>
          <a:bodyPr wrap="square" rtlCol="0">
            <a:spAutoFit/>
          </a:bodyPr>
          <a:lstStyle/>
          <a:p>
            <a:pPr algn="ctr"/>
            <a:r>
              <a:rPr lang="en-US" sz="4800" b="1" dirty="0">
                <a:ln>
                  <a:solidFill>
                    <a:schemeClr val="bg1"/>
                  </a:solidFill>
                </a:ln>
                <a:effectLst>
                  <a:outerShdw blurRad="50800" dist="38100" dir="2700000" algn="tl" rotWithShape="0">
                    <a:prstClr val="black">
                      <a:alpha val="40000"/>
                    </a:prstClr>
                  </a:outerShdw>
                </a:effectLst>
              </a:rPr>
              <a:t>ASP.NET Core</a:t>
            </a:r>
          </a:p>
        </p:txBody>
      </p:sp>
    </p:spTree>
    <p:extLst>
      <p:ext uri="{BB962C8B-B14F-4D97-AF65-F5344CB8AC3E}">
        <p14:creationId xmlns:p14="http://schemas.microsoft.com/office/powerpoint/2010/main" val="607693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500380" y="1597660"/>
            <a:ext cx="11493500" cy="4638040"/>
          </a:xfrm>
        </p:spPr>
        <p:txBody>
          <a:bodyPr>
            <a:noAutofit/>
          </a:bodyPr>
          <a:lstStyle/>
          <a:p>
            <a:pPr marL="0" marR="0">
              <a:lnSpc>
                <a:spcPct val="107000"/>
              </a:lnSpc>
              <a:spcBef>
                <a:spcPts val="0"/>
              </a:spcBef>
              <a:spcAft>
                <a:spcPts val="0"/>
              </a:spcAft>
            </a:pP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24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configuration</a:t>
            </a: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24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system.web</a:t>
            </a: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24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httpModules</a:t>
            </a: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24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add</a:t>
            </a: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2400" dirty="0">
                <a:solidFill>
                  <a:srgbClr val="FF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name</a:t>
            </a: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2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2400" dirty="0" err="1">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HelloWorldModule</a:t>
            </a:r>
            <a:r>
              <a:rPr lang="en-US" sz="2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2400" dirty="0">
                <a:solidFill>
                  <a:srgbClr val="FF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type</a:t>
            </a: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2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2400" dirty="0" err="1">
                <a:solidFill>
                  <a:srgbClr val="FF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HelloWorldModule</a:t>
            </a:r>
            <a:r>
              <a:rPr lang="en-US" sz="2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24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httpModules</a:t>
            </a: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24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system.web</a:t>
            </a: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24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configuration</a:t>
            </a:r>
            <a:r>
              <a:rPr lang="en-US" sz="2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itle 1"/>
          <p:cNvSpPr txBox="1">
            <a:spLocks/>
          </p:cNvSpPr>
          <p:nvPr/>
        </p:nvSpPr>
        <p:spPr>
          <a:xfrm>
            <a:off x="500380" y="393700"/>
            <a:ext cx="11132820" cy="93726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dirty="0"/>
              <a:t>Implementing </a:t>
            </a:r>
            <a:r>
              <a:rPr lang="en-US" dirty="0" err="1"/>
              <a:t>IHttpModule</a:t>
            </a:r>
            <a:endParaRPr lang="en-US" dirty="0"/>
          </a:p>
        </p:txBody>
      </p:sp>
    </p:spTree>
    <p:extLst>
      <p:ext uri="{BB962C8B-B14F-4D97-AF65-F5344CB8AC3E}">
        <p14:creationId xmlns:p14="http://schemas.microsoft.com/office/powerpoint/2010/main" val="422689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89973" y="218949"/>
            <a:ext cx="10639605" cy="1403169"/>
          </a:xfrm>
        </p:spPr>
        <p:txBody>
          <a:bodyPr numCol="1">
            <a:normAutofit/>
          </a:bodyPr>
          <a:lstStyle/>
          <a:p>
            <a:r>
              <a:rPr lang="en-US" sz="8000" dirty="0"/>
              <a:t>Ondrej  balas</a:t>
            </a:r>
            <a:endParaRPr lang="en-US" sz="5400" dirty="0"/>
          </a:p>
        </p:txBody>
      </p:sp>
      <p:pic>
        <p:nvPicPr>
          <p:cNvPr id="6" name="Picture 3" descr="J:\UTD\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035" y="4224385"/>
            <a:ext cx="1931293" cy="14486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a:stretch>
            <a:fillRect/>
          </a:stretch>
        </p:blipFill>
        <p:spPr bwMode="auto">
          <a:xfrm>
            <a:off x="8725975" y="1187827"/>
            <a:ext cx="2814365" cy="281436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timradney.com/wp-content/uploads/2014/06/1780-mvp_horizontal_fullcolor-550x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0662" y="4834443"/>
            <a:ext cx="2889678" cy="1166379"/>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p:cNvSpPr txBox="1">
            <a:spLocks/>
          </p:cNvSpPr>
          <p:nvPr/>
        </p:nvSpPr>
        <p:spPr>
          <a:xfrm>
            <a:off x="1293091" y="1627292"/>
            <a:ext cx="7221644" cy="2374900"/>
          </a:xfrm>
          <a:prstGeom prst="rect">
            <a:avLst/>
          </a:prstGeom>
        </p:spPr>
        <p:txBody>
          <a:bodyPr vert="horz" lIns="91440" tIns="45720" rIns="91440" bIns="45720" numCol="1"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cap="none" dirty="0">
                <a:latin typeface="FontAwesome" pitchFamily="50" charset="0"/>
              </a:rPr>
              <a:t></a:t>
            </a:r>
            <a:r>
              <a:rPr lang="en-US" cap="none" dirty="0"/>
              <a:t> </a:t>
            </a:r>
            <a:r>
              <a:rPr lang="en-US" b="1" cap="none" dirty="0"/>
              <a:t>Microsoft MVP in Developer Technologies</a:t>
            </a:r>
          </a:p>
          <a:p>
            <a:r>
              <a:rPr lang="en-US" cap="none" dirty="0">
                <a:latin typeface="FontAwesome" pitchFamily="50" charset="0"/>
              </a:rPr>
              <a:t></a:t>
            </a:r>
            <a:r>
              <a:rPr lang="en-US" cap="none" dirty="0"/>
              <a:t> </a:t>
            </a:r>
            <a:r>
              <a:rPr lang="en-US" b="1" cap="none" dirty="0"/>
              <a:t>Blog at ondrejbalas.com</a:t>
            </a:r>
          </a:p>
          <a:p>
            <a:r>
              <a:rPr lang="en-US" dirty="0">
                <a:latin typeface="FontAwesome" pitchFamily="50" charset="0"/>
              </a:rPr>
              <a:t></a:t>
            </a:r>
            <a:r>
              <a:rPr lang="en-US" cap="none" dirty="0"/>
              <a:t> </a:t>
            </a:r>
            <a:r>
              <a:rPr lang="en-US" b="1" cap="none" dirty="0"/>
              <a:t>Consultant since 2001</a:t>
            </a:r>
          </a:p>
          <a:p>
            <a:r>
              <a:rPr lang="en-US" dirty="0">
                <a:latin typeface="FontAwesome" pitchFamily="50" charset="0"/>
              </a:rPr>
              <a:t></a:t>
            </a:r>
            <a:r>
              <a:rPr lang="en-US" dirty="0"/>
              <a:t> </a:t>
            </a:r>
            <a:r>
              <a:rPr lang="en-US" b="1" cap="none" dirty="0"/>
              <a:t>Founded startup in 2017</a:t>
            </a:r>
          </a:p>
          <a:p>
            <a:r>
              <a:rPr lang="en-US" dirty="0">
                <a:latin typeface="FontAwesome" pitchFamily="50" charset="0"/>
              </a:rPr>
              <a:t></a:t>
            </a:r>
            <a:r>
              <a:rPr lang="en-US" dirty="0"/>
              <a:t> </a:t>
            </a:r>
            <a:r>
              <a:rPr lang="en-US" b="1" cap="none" dirty="0"/>
              <a:t>Game development for fun</a:t>
            </a:r>
            <a:endParaRPr lang="en-US" sz="1800" b="1" dirty="0"/>
          </a:p>
        </p:txBody>
      </p:sp>
      <p:sp>
        <p:nvSpPr>
          <p:cNvPr id="15" name="Subtitle 2"/>
          <p:cNvSpPr txBox="1">
            <a:spLocks/>
          </p:cNvSpPr>
          <p:nvPr/>
        </p:nvSpPr>
        <p:spPr>
          <a:xfrm>
            <a:off x="3955164" y="4956749"/>
            <a:ext cx="3917661" cy="1144878"/>
          </a:xfrm>
          <a:prstGeom prst="rect">
            <a:avLst/>
          </a:prstGeom>
        </p:spPr>
        <p:txBody>
          <a:bodyPr vert="horz" lIns="91440" tIns="45720" rIns="91440" bIns="45720" numCol="1"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50000"/>
              </a:lnSpc>
            </a:pPr>
            <a:r>
              <a:rPr lang="en-US" sz="2000" dirty="0">
                <a:latin typeface="FontAwesome" pitchFamily="2" charset="0"/>
              </a:rPr>
              <a:t></a:t>
            </a:r>
            <a:r>
              <a:rPr lang="en-US" dirty="0">
                <a:latin typeface="FontAwesome" pitchFamily="2" charset="0"/>
              </a:rPr>
              <a:t> </a:t>
            </a:r>
            <a:r>
              <a:rPr lang="en-US" sz="1800" dirty="0"/>
              <a:t>www.ondrejbalas.com</a:t>
            </a:r>
          </a:p>
          <a:p>
            <a:pPr>
              <a:lnSpc>
                <a:spcPct val="50000"/>
              </a:lnSpc>
            </a:pPr>
            <a:r>
              <a:rPr lang="en-US" sz="2000" dirty="0">
                <a:latin typeface="FontAwesome" pitchFamily="2" charset="0"/>
              </a:rPr>
              <a:t></a:t>
            </a:r>
            <a:r>
              <a:rPr lang="en-US" dirty="0">
                <a:latin typeface="FontAwesome" pitchFamily="2" charset="0"/>
              </a:rPr>
              <a:t> </a:t>
            </a:r>
            <a:r>
              <a:rPr lang="en-US" sz="1800" dirty="0"/>
              <a:t>Ondrej@ondrejbalas.com</a:t>
            </a:r>
          </a:p>
          <a:p>
            <a:pPr>
              <a:lnSpc>
                <a:spcPct val="50000"/>
              </a:lnSpc>
            </a:pPr>
            <a:r>
              <a:rPr lang="en-US" sz="1800" dirty="0">
                <a:latin typeface="FontAwesome" pitchFamily="50" charset="0"/>
              </a:rPr>
              <a:t></a:t>
            </a:r>
            <a:r>
              <a:rPr lang="en-US" sz="1800" dirty="0"/>
              <a:t> @ondrejbalas</a:t>
            </a:r>
          </a:p>
          <a:p>
            <a:pPr>
              <a:lnSpc>
                <a:spcPct val="50000"/>
              </a:lnSpc>
            </a:pPr>
            <a:endParaRPr lang="en-US" sz="1800" dirty="0"/>
          </a:p>
        </p:txBody>
      </p:sp>
      <p:pic>
        <p:nvPicPr>
          <p:cNvPr id="3074" name="Picture 2" descr="logo">
            <a:extLst>
              <a:ext uri="{FF2B5EF4-FFF2-40B4-BE49-F238E27FC236}">
                <a16:creationId xmlns:a16="http://schemas.microsoft.com/office/drawing/2014/main" id="{1351B2E5-6623-4EE8-982B-1D09BAD125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734" y="5529188"/>
            <a:ext cx="2040594" cy="680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858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Middleware is for cross-cutting concerns</a:t>
            </a:r>
          </a:p>
        </p:txBody>
      </p:sp>
    </p:spTree>
    <p:extLst>
      <p:ext uri="{BB962C8B-B14F-4D97-AF65-F5344CB8AC3E}">
        <p14:creationId xmlns:p14="http://schemas.microsoft.com/office/powerpoint/2010/main" val="3702762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Middleware is for cross-cutting concerns</a:t>
            </a:r>
          </a:p>
        </p:txBody>
      </p:sp>
      <p:sp>
        <p:nvSpPr>
          <p:cNvPr id="3" name="Content Placeholder 2"/>
          <p:cNvSpPr>
            <a:spLocks noGrp="1"/>
          </p:cNvSpPr>
          <p:nvPr>
            <p:ph idx="1"/>
          </p:nvPr>
        </p:nvSpPr>
        <p:spPr>
          <a:xfrm>
            <a:off x="752474" y="1845734"/>
            <a:ext cx="10810875" cy="4023360"/>
          </a:xfrm>
        </p:spPr>
        <p:txBody>
          <a:bodyPr>
            <a:noAutofit/>
          </a:bodyPr>
          <a:lstStyle/>
          <a:p>
            <a:pPr algn="ctr">
              <a:lnSpc>
                <a:spcPct val="150000"/>
              </a:lnSpc>
            </a:pPr>
            <a:br>
              <a:rPr lang="en-US" sz="200" dirty="0"/>
            </a:br>
            <a:r>
              <a:rPr lang="en-US" sz="2400" dirty="0"/>
              <a:t>Logging</a:t>
            </a:r>
            <a:endParaRPr lang="en-US" sz="1600" dirty="0"/>
          </a:p>
          <a:p>
            <a:pPr algn="ctr">
              <a:lnSpc>
                <a:spcPct val="150000"/>
              </a:lnSpc>
            </a:pPr>
            <a:endParaRPr lang="en-US" sz="1600" dirty="0"/>
          </a:p>
        </p:txBody>
      </p:sp>
    </p:spTree>
    <p:extLst>
      <p:ext uri="{BB962C8B-B14F-4D97-AF65-F5344CB8AC3E}">
        <p14:creationId xmlns:p14="http://schemas.microsoft.com/office/powerpoint/2010/main" val="289149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Middleware is for cross-cutting concerns</a:t>
            </a:r>
          </a:p>
        </p:txBody>
      </p:sp>
      <p:sp>
        <p:nvSpPr>
          <p:cNvPr id="3" name="Content Placeholder 2"/>
          <p:cNvSpPr>
            <a:spLocks noGrp="1"/>
          </p:cNvSpPr>
          <p:nvPr>
            <p:ph idx="1"/>
          </p:nvPr>
        </p:nvSpPr>
        <p:spPr>
          <a:xfrm>
            <a:off x="752474" y="1845734"/>
            <a:ext cx="10810875" cy="4023360"/>
          </a:xfrm>
        </p:spPr>
        <p:txBody>
          <a:bodyPr>
            <a:noAutofit/>
          </a:bodyPr>
          <a:lstStyle/>
          <a:p>
            <a:pPr algn="ctr">
              <a:lnSpc>
                <a:spcPct val="150000"/>
              </a:lnSpc>
            </a:pPr>
            <a:br>
              <a:rPr lang="en-US" sz="200" dirty="0"/>
            </a:br>
            <a:r>
              <a:rPr lang="en-US" sz="2400" dirty="0"/>
              <a:t>Logging</a:t>
            </a:r>
          </a:p>
          <a:p>
            <a:pPr algn="ctr">
              <a:lnSpc>
                <a:spcPct val="150000"/>
              </a:lnSpc>
            </a:pPr>
            <a:r>
              <a:rPr lang="en-US" sz="2400" dirty="0"/>
              <a:t>Access Control (Authentication &amp; Authorization)</a:t>
            </a:r>
            <a:endParaRPr lang="en-US" sz="1600" dirty="0"/>
          </a:p>
        </p:txBody>
      </p:sp>
    </p:spTree>
    <p:extLst>
      <p:ext uri="{BB962C8B-B14F-4D97-AF65-F5344CB8AC3E}">
        <p14:creationId xmlns:p14="http://schemas.microsoft.com/office/powerpoint/2010/main" val="4140011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Middleware is for cross-cutting concerns</a:t>
            </a:r>
          </a:p>
        </p:txBody>
      </p:sp>
      <p:sp>
        <p:nvSpPr>
          <p:cNvPr id="3" name="Content Placeholder 2"/>
          <p:cNvSpPr>
            <a:spLocks noGrp="1"/>
          </p:cNvSpPr>
          <p:nvPr>
            <p:ph idx="1"/>
          </p:nvPr>
        </p:nvSpPr>
        <p:spPr>
          <a:xfrm>
            <a:off x="752474" y="1845734"/>
            <a:ext cx="10810875" cy="4023360"/>
          </a:xfrm>
        </p:spPr>
        <p:txBody>
          <a:bodyPr>
            <a:noAutofit/>
          </a:bodyPr>
          <a:lstStyle/>
          <a:p>
            <a:pPr algn="ctr">
              <a:lnSpc>
                <a:spcPct val="150000"/>
              </a:lnSpc>
            </a:pPr>
            <a:br>
              <a:rPr lang="en-US" sz="200" dirty="0"/>
            </a:br>
            <a:r>
              <a:rPr lang="en-US" sz="2400" dirty="0"/>
              <a:t>Logging</a:t>
            </a:r>
          </a:p>
          <a:p>
            <a:pPr algn="ctr">
              <a:lnSpc>
                <a:spcPct val="150000"/>
              </a:lnSpc>
            </a:pPr>
            <a:r>
              <a:rPr lang="en-US" sz="2400" dirty="0"/>
              <a:t>Access Control (Authentication &amp; Authorization)</a:t>
            </a:r>
          </a:p>
          <a:p>
            <a:pPr algn="ctr">
              <a:lnSpc>
                <a:spcPct val="150000"/>
              </a:lnSpc>
            </a:pPr>
            <a:r>
              <a:rPr lang="en-US" sz="2400" dirty="0"/>
              <a:t>Routing</a:t>
            </a:r>
            <a:endParaRPr lang="en-US" sz="1600" dirty="0"/>
          </a:p>
        </p:txBody>
      </p:sp>
    </p:spTree>
    <p:extLst>
      <p:ext uri="{BB962C8B-B14F-4D97-AF65-F5344CB8AC3E}">
        <p14:creationId xmlns:p14="http://schemas.microsoft.com/office/powerpoint/2010/main" val="2058248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Middleware is for cross-cutting concerns</a:t>
            </a:r>
          </a:p>
        </p:txBody>
      </p:sp>
      <p:sp>
        <p:nvSpPr>
          <p:cNvPr id="3" name="Content Placeholder 2"/>
          <p:cNvSpPr>
            <a:spLocks noGrp="1"/>
          </p:cNvSpPr>
          <p:nvPr>
            <p:ph idx="1"/>
          </p:nvPr>
        </p:nvSpPr>
        <p:spPr>
          <a:xfrm>
            <a:off x="752474" y="1845734"/>
            <a:ext cx="10810875" cy="4023360"/>
          </a:xfrm>
        </p:spPr>
        <p:txBody>
          <a:bodyPr>
            <a:noAutofit/>
          </a:bodyPr>
          <a:lstStyle/>
          <a:p>
            <a:pPr algn="ctr">
              <a:lnSpc>
                <a:spcPct val="150000"/>
              </a:lnSpc>
            </a:pPr>
            <a:br>
              <a:rPr lang="en-US" sz="200" dirty="0"/>
            </a:br>
            <a:r>
              <a:rPr lang="en-US" sz="2400" dirty="0"/>
              <a:t>Logging</a:t>
            </a:r>
          </a:p>
          <a:p>
            <a:pPr algn="ctr">
              <a:lnSpc>
                <a:spcPct val="150000"/>
              </a:lnSpc>
            </a:pPr>
            <a:r>
              <a:rPr lang="en-US" sz="2400" dirty="0"/>
              <a:t>Access Control (Authentication &amp; Authorization)</a:t>
            </a:r>
          </a:p>
          <a:p>
            <a:pPr algn="ctr">
              <a:lnSpc>
                <a:spcPct val="150000"/>
              </a:lnSpc>
            </a:pPr>
            <a:r>
              <a:rPr lang="en-US" sz="2400" dirty="0"/>
              <a:t>Routing</a:t>
            </a:r>
          </a:p>
          <a:p>
            <a:pPr algn="ctr">
              <a:lnSpc>
                <a:spcPct val="150000"/>
              </a:lnSpc>
            </a:pPr>
            <a:r>
              <a:rPr lang="en-US" sz="2400" dirty="0"/>
              <a:t>Serving Special Content</a:t>
            </a:r>
            <a:endParaRPr lang="en-US" sz="1600" dirty="0"/>
          </a:p>
        </p:txBody>
      </p:sp>
    </p:spTree>
    <p:extLst>
      <p:ext uri="{BB962C8B-B14F-4D97-AF65-F5344CB8AC3E}">
        <p14:creationId xmlns:p14="http://schemas.microsoft.com/office/powerpoint/2010/main" val="1261760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Middleware is for cross-cutting concerns</a:t>
            </a:r>
          </a:p>
        </p:txBody>
      </p:sp>
      <p:sp>
        <p:nvSpPr>
          <p:cNvPr id="3" name="Content Placeholder 2"/>
          <p:cNvSpPr>
            <a:spLocks noGrp="1"/>
          </p:cNvSpPr>
          <p:nvPr>
            <p:ph idx="1"/>
          </p:nvPr>
        </p:nvSpPr>
        <p:spPr>
          <a:xfrm>
            <a:off x="752474" y="1845734"/>
            <a:ext cx="10810875" cy="4023360"/>
          </a:xfrm>
        </p:spPr>
        <p:txBody>
          <a:bodyPr>
            <a:noAutofit/>
          </a:bodyPr>
          <a:lstStyle/>
          <a:p>
            <a:pPr algn="ctr">
              <a:lnSpc>
                <a:spcPct val="150000"/>
              </a:lnSpc>
            </a:pPr>
            <a:br>
              <a:rPr lang="en-US" sz="200" dirty="0"/>
            </a:br>
            <a:r>
              <a:rPr lang="en-US" sz="2400" dirty="0"/>
              <a:t>Logging</a:t>
            </a:r>
          </a:p>
          <a:p>
            <a:pPr algn="ctr">
              <a:lnSpc>
                <a:spcPct val="150000"/>
              </a:lnSpc>
            </a:pPr>
            <a:r>
              <a:rPr lang="en-US" sz="2400" dirty="0"/>
              <a:t>Access Control (Authentication &amp; Authorization)</a:t>
            </a:r>
          </a:p>
          <a:p>
            <a:pPr algn="ctr">
              <a:lnSpc>
                <a:spcPct val="150000"/>
              </a:lnSpc>
            </a:pPr>
            <a:r>
              <a:rPr lang="en-US" sz="2400" dirty="0"/>
              <a:t>Routing</a:t>
            </a:r>
          </a:p>
          <a:p>
            <a:pPr algn="ctr">
              <a:lnSpc>
                <a:spcPct val="150000"/>
              </a:lnSpc>
            </a:pPr>
            <a:r>
              <a:rPr lang="en-US" sz="2400" dirty="0"/>
              <a:t>Serving Special Content</a:t>
            </a:r>
            <a:br>
              <a:rPr lang="en-US" sz="2400" dirty="0"/>
            </a:br>
            <a:endParaRPr lang="en-US" sz="600" dirty="0"/>
          </a:p>
          <a:p>
            <a:pPr algn="ctr">
              <a:lnSpc>
                <a:spcPct val="100000"/>
              </a:lnSpc>
            </a:pPr>
            <a:r>
              <a:rPr lang="en-US" sz="2400" dirty="0"/>
              <a:t>Any other time you want to do some THING between receiving a request and returning a response, even if that THING is preventing something else from happening.</a:t>
            </a:r>
            <a:endParaRPr lang="en-US" sz="1600" dirty="0"/>
          </a:p>
          <a:p>
            <a:pPr algn="ctr">
              <a:lnSpc>
                <a:spcPct val="150000"/>
              </a:lnSpc>
            </a:pPr>
            <a:endParaRPr lang="en-US" sz="1600" dirty="0"/>
          </a:p>
        </p:txBody>
      </p:sp>
    </p:spTree>
    <p:extLst>
      <p:ext uri="{BB962C8B-B14F-4D97-AF65-F5344CB8AC3E}">
        <p14:creationId xmlns:p14="http://schemas.microsoft.com/office/powerpoint/2010/main" val="4224278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466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079" y="542731"/>
            <a:ext cx="7701092" cy="5896931"/>
          </a:xfrm>
          <a:prstGeom prst="rect">
            <a:avLst/>
          </a:prstGeom>
        </p:spPr>
      </p:pic>
    </p:spTree>
    <p:extLst>
      <p:ext uri="{BB962C8B-B14F-4D97-AF65-F5344CB8AC3E}">
        <p14:creationId xmlns:p14="http://schemas.microsoft.com/office/powerpoint/2010/main" val="1894611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632D15B-2667-4E3B-B5B1-F41D5016DCBD}"/>
              </a:ext>
            </a:extLst>
          </p:cNvPr>
          <p:cNvCxnSpPr>
            <a:cxnSpLocks/>
          </p:cNvCxnSpPr>
          <p:nvPr/>
        </p:nvCxnSpPr>
        <p:spPr>
          <a:xfrm>
            <a:off x="5801032" y="226142"/>
            <a:ext cx="0" cy="5279308"/>
          </a:xfrm>
          <a:prstGeom prst="line">
            <a:avLst/>
          </a:prstGeom>
          <a:ln w="76200" cap="rnd">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610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632D15B-2667-4E3B-B5B1-F41D5016DCBD}"/>
              </a:ext>
            </a:extLst>
          </p:cNvPr>
          <p:cNvCxnSpPr>
            <a:cxnSpLocks/>
          </p:cNvCxnSpPr>
          <p:nvPr/>
        </p:nvCxnSpPr>
        <p:spPr>
          <a:xfrm>
            <a:off x="5801032" y="226142"/>
            <a:ext cx="0" cy="5437239"/>
          </a:xfrm>
          <a:prstGeom prst="line">
            <a:avLst/>
          </a:prstGeom>
          <a:ln w="76200" cap="rnd">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9AD8144-EDF2-46F3-B63E-FB1F8B248D1F}"/>
              </a:ext>
            </a:extLst>
          </p:cNvPr>
          <p:cNvSpPr/>
          <p:nvPr/>
        </p:nvSpPr>
        <p:spPr>
          <a:xfrm>
            <a:off x="4724399" y="5127523"/>
            <a:ext cx="2153265" cy="1071716"/>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MVC</a:t>
            </a:r>
          </a:p>
        </p:txBody>
      </p:sp>
    </p:spTree>
    <p:extLst>
      <p:ext uri="{BB962C8B-B14F-4D97-AF65-F5344CB8AC3E}">
        <p14:creationId xmlns:p14="http://schemas.microsoft.com/office/powerpoint/2010/main" val="4151797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162483" y="1998968"/>
            <a:ext cx="3782542" cy="2739167"/>
          </a:xfrm>
          <a:prstGeom prst="rect">
            <a:avLst/>
          </a:prstGeom>
        </p:spPr>
      </p:pic>
    </p:spTree>
    <p:extLst>
      <p:ext uri="{BB962C8B-B14F-4D97-AF65-F5344CB8AC3E}">
        <p14:creationId xmlns:p14="http://schemas.microsoft.com/office/powerpoint/2010/main" val="150217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97E598-1E05-49A8-AD5A-49A0D9935C00}"/>
              </a:ext>
            </a:extLst>
          </p:cNvPr>
          <p:cNvSpPr/>
          <p:nvPr/>
        </p:nvSpPr>
        <p:spPr>
          <a:xfrm>
            <a:off x="1097526" y="788117"/>
            <a:ext cx="10382863" cy="6283451"/>
          </a:xfrm>
          <a:prstGeom prst="rect">
            <a:avLst/>
          </a:prstGeom>
        </p:spPr>
        <p:txBody>
          <a:bodyPr wrap="square">
            <a:spAutoFit/>
          </a:bodyPr>
          <a:lstStyle/>
          <a:p>
            <a:pPr>
              <a:lnSpc>
                <a:spcPct val="107000"/>
              </a:lnSpc>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Configure(</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IApplicationBuilder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app,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IHostingEnvironment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env</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800" dirty="0">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env.IsDevelopment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app.UseDeveloperExceptionPage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		else</a:t>
            </a:r>
            <a:r>
              <a:rPr lang="en-US" sz="2800" dirty="0">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app.UseExceptionHandler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"/Home/Error"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app.UseHsts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rPr>
              <a:t>app.UseHttpsRedirection</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app.UseStaticFiles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app.UseCookiePolicy</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app.UseMvc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(routes =&gt;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routes.MapRoute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"default"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template: </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"{controller=Home}/{action=Index}/{id?}"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80B8E5D2-A49A-472B-B01F-C9EBA3C8EC69}"/>
              </a:ext>
            </a:extLst>
          </p:cNvPr>
          <p:cNvSpPr txBox="1"/>
          <p:nvPr/>
        </p:nvSpPr>
        <p:spPr>
          <a:xfrm>
            <a:off x="400050" y="141786"/>
            <a:ext cx="6724650" cy="646331"/>
          </a:xfrm>
          <a:prstGeom prst="rect">
            <a:avLst/>
          </a:prstGeom>
          <a:noFill/>
        </p:spPr>
        <p:txBody>
          <a:bodyPr wrap="square" rtlCol="0">
            <a:spAutoFit/>
          </a:bodyPr>
          <a:lstStyle/>
          <a:p>
            <a:r>
              <a:rPr lang="en-US" sz="3600" b="1" dirty="0" err="1"/>
              <a:t>Startup.cs</a:t>
            </a:r>
            <a:endParaRPr lang="en-US" sz="3600" b="1" dirty="0"/>
          </a:p>
        </p:txBody>
      </p:sp>
    </p:spTree>
    <p:extLst>
      <p:ext uri="{BB962C8B-B14F-4D97-AF65-F5344CB8AC3E}">
        <p14:creationId xmlns:p14="http://schemas.microsoft.com/office/powerpoint/2010/main" val="252780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632D15B-2667-4E3B-B5B1-F41D5016DCBD}"/>
              </a:ext>
            </a:extLst>
          </p:cNvPr>
          <p:cNvCxnSpPr>
            <a:cxnSpLocks/>
          </p:cNvCxnSpPr>
          <p:nvPr/>
        </p:nvCxnSpPr>
        <p:spPr>
          <a:xfrm>
            <a:off x="1366683" y="731154"/>
            <a:ext cx="1" cy="4489776"/>
          </a:xfrm>
          <a:prstGeom prst="line">
            <a:avLst/>
          </a:prstGeom>
          <a:ln w="76200" cap="rnd">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7E4D63-0B7E-4054-A84E-2D744BFD04F8}"/>
              </a:ext>
            </a:extLst>
          </p:cNvPr>
          <p:cNvSpPr/>
          <p:nvPr/>
        </p:nvSpPr>
        <p:spPr>
          <a:xfrm>
            <a:off x="290051" y="5349115"/>
            <a:ext cx="2153265" cy="1071716"/>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MVC</a:t>
            </a:r>
          </a:p>
        </p:txBody>
      </p:sp>
      <p:sp>
        <p:nvSpPr>
          <p:cNvPr id="6" name="Rectangle 5">
            <a:extLst>
              <a:ext uri="{FF2B5EF4-FFF2-40B4-BE49-F238E27FC236}">
                <a16:creationId xmlns:a16="http://schemas.microsoft.com/office/drawing/2014/main" id="{DA48BB9F-DEDA-47E2-946F-D8F6B24BB3FF}"/>
              </a:ext>
            </a:extLst>
          </p:cNvPr>
          <p:cNvSpPr/>
          <p:nvPr/>
        </p:nvSpPr>
        <p:spPr>
          <a:xfrm>
            <a:off x="304800" y="3313472"/>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CookiePolicy</a:t>
            </a:r>
            <a:endParaRPr lang="en-US" sz="2800" dirty="0"/>
          </a:p>
        </p:txBody>
      </p:sp>
      <p:sp>
        <p:nvSpPr>
          <p:cNvPr id="8" name="Rectangle 7">
            <a:extLst>
              <a:ext uri="{FF2B5EF4-FFF2-40B4-BE49-F238E27FC236}">
                <a16:creationId xmlns:a16="http://schemas.microsoft.com/office/drawing/2014/main" id="{7ED731C8-0112-4CA7-BA6F-30C1A05B6686}"/>
              </a:ext>
            </a:extLst>
          </p:cNvPr>
          <p:cNvSpPr/>
          <p:nvPr/>
        </p:nvSpPr>
        <p:spPr>
          <a:xfrm>
            <a:off x="304799" y="3956525"/>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CookiePolicy</a:t>
            </a:r>
            <a:endParaRPr lang="en-US" sz="2800" dirty="0"/>
          </a:p>
        </p:txBody>
      </p:sp>
      <p:sp>
        <p:nvSpPr>
          <p:cNvPr id="9" name="Rectangle 8">
            <a:extLst>
              <a:ext uri="{FF2B5EF4-FFF2-40B4-BE49-F238E27FC236}">
                <a16:creationId xmlns:a16="http://schemas.microsoft.com/office/drawing/2014/main" id="{CE76878D-428E-4371-8BEC-6AF47E6407C2}"/>
              </a:ext>
            </a:extLst>
          </p:cNvPr>
          <p:cNvSpPr/>
          <p:nvPr/>
        </p:nvSpPr>
        <p:spPr>
          <a:xfrm>
            <a:off x="304799" y="2592541"/>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HttpsRedir</a:t>
            </a:r>
            <a:endParaRPr lang="en-US" sz="2800" dirty="0"/>
          </a:p>
        </p:txBody>
      </p:sp>
      <p:sp>
        <p:nvSpPr>
          <p:cNvPr id="10" name="Rectangle 9">
            <a:extLst>
              <a:ext uri="{FF2B5EF4-FFF2-40B4-BE49-F238E27FC236}">
                <a16:creationId xmlns:a16="http://schemas.microsoft.com/office/drawing/2014/main" id="{9611DAFE-E141-499C-90EC-E95ED5BBE5A7}"/>
              </a:ext>
            </a:extLst>
          </p:cNvPr>
          <p:cNvSpPr/>
          <p:nvPr/>
        </p:nvSpPr>
        <p:spPr>
          <a:xfrm>
            <a:off x="304800" y="3249083"/>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StaticFiles</a:t>
            </a:r>
            <a:endParaRPr lang="en-US" sz="2800" dirty="0"/>
          </a:p>
        </p:txBody>
      </p:sp>
      <p:sp>
        <p:nvSpPr>
          <p:cNvPr id="23" name="Rectangle 22">
            <a:extLst>
              <a:ext uri="{FF2B5EF4-FFF2-40B4-BE49-F238E27FC236}">
                <a16:creationId xmlns:a16="http://schemas.microsoft.com/office/drawing/2014/main" id="{BCDC8D1A-1D47-4E55-A427-A7FDD94996D4}"/>
              </a:ext>
            </a:extLst>
          </p:cNvPr>
          <p:cNvSpPr/>
          <p:nvPr/>
        </p:nvSpPr>
        <p:spPr>
          <a:xfrm>
            <a:off x="304799" y="681247"/>
            <a:ext cx="2153265" cy="822133"/>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Developer</a:t>
            </a:r>
          </a:p>
          <a:p>
            <a:pPr algn="ctr"/>
            <a:r>
              <a:rPr lang="en-US" sz="2400" dirty="0" err="1"/>
              <a:t>ExceptionPage</a:t>
            </a:r>
            <a:endParaRPr lang="en-US" sz="2400" dirty="0"/>
          </a:p>
        </p:txBody>
      </p:sp>
      <p:sp>
        <p:nvSpPr>
          <p:cNvPr id="11" name="Rectangle 10">
            <a:extLst>
              <a:ext uri="{FF2B5EF4-FFF2-40B4-BE49-F238E27FC236}">
                <a16:creationId xmlns:a16="http://schemas.microsoft.com/office/drawing/2014/main" id="{AFA4F0E0-796B-49A7-B102-13A94629DF6B}"/>
              </a:ext>
            </a:extLst>
          </p:cNvPr>
          <p:cNvSpPr/>
          <p:nvPr/>
        </p:nvSpPr>
        <p:spPr>
          <a:xfrm>
            <a:off x="2202426" y="226142"/>
            <a:ext cx="10382863" cy="6283451"/>
          </a:xfrm>
          <a:prstGeom prst="rect">
            <a:avLst/>
          </a:prstGeom>
        </p:spPr>
        <p:txBody>
          <a:bodyPr wrap="square">
            <a:spAutoFit/>
          </a:bodyPr>
          <a:lstStyle/>
          <a:p>
            <a:pPr>
              <a:lnSpc>
                <a:spcPct val="107000"/>
              </a:lnSpc>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Configure(</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IApplicationBuilder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app,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IHostingEnvironment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env</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800" dirty="0">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env.IsDevelopment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app.UseDeveloperExceptionPage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		else</a:t>
            </a:r>
            <a:r>
              <a:rPr lang="en-US" sz="2800" dirty="0">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app.UseExceptionHandler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"/Home/Error"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app.UseHsts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rPr>
              <a:t>app.UseHttpsRedirection</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app.UseStaticFiles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app.UseCookiePolicy</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app.UseMvc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(routes =&gt;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routes.MapRoute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"default"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template: </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"{controller=Home}/{action=Index}/{id?}"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5055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632D15B-2667-4E3B-B5B1-F41D5016DCBD}"/>
              </a:ext>
            </a:extLst>
          </p:cNvPr>
          <p:cNvCxnSpPr>
            <a:cxnSpLocks/>
          </p:cNvCxnSpPr>
          <p:nvPr/>
        </p:nvCxnSpPr>
        <p:spPr>
          <a:xfrm>
            <a:off x="1366683" y="731154"/>
            <a:ext cx="1" cy="4489776"/>
          </a:xfrm>
          <a:prstGeom prst="line">
            <a:avLst/>
          </a:prstGeom>
          <a:ln w="76200" cap="rnd">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7E4D63-0B7E-4054-A84E-2D744BFD04F8}"/>
              </a:ext>
            </a:extLst>
          </p:cNvPr>
          <p:cNvSpPr/>
          <p:nvPr/>
        </p:nvSpPr>
        <p:spPr>
          <a:xfrm>
            <a:off x="290051" y="5349115"/>
            <a:ext cx="2153265" cy="1071716"/>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MVC</a:t>
            </a:r>
          </a:p>
        </p:txBody>
      </p:sp>
      <p:sp>
        <p:nvSpPr>
          <p:cNvPr id="6" name="Rectangle 5">
            <a:extLst>
              <a:ext uri="{FF2B5EF4-FFF2-40B4-BE49-F238E27FC236}">
                <a16:creationId xmlns:a16="http://schemas.microsoft.com/office/drawing/2014/main" id="{DA48BB9F-DEDA-47E2-946F-D8F6B24BB3FF}"/>
              </a:ext>
            </a:extLst>
          </p:cNvPr>
          <p:cNvSpPr/>
          <p:nvPr/>
        </p:nvSpPr>
        <p:spPr>
          <a:xfrm>
            <a:off x="304800" y="3313472"/>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CookiePolicy</a:t>
            </a:r>
            <a:endParaRPr lang="en-US" sz="2800" dirty="0"/>
          </a:p>
        </p:txBody>
      </p:sp>
      <p:sp>
        <p:nvSpPr>
          <p:cNvPr id="8" name="Rectangle 7">
            <a:extLst>
              <a:ext uri="{FF2B5EF4-FFF2-40B4-BE49-F238E27FC236}">
                <a16:creationId xmlns:a16="http://schemas.microsoft.com/office/drawing/2014/main" id="{7ED731C8-0112-4CA7-BA6F-30C1A05B6686}"/>
              </a:ext>
            </a:extLst>
          </p:cNvPr>
          <p:cNvSpPr/>
          <p:nvPr/>
        </p:nvSpPr>
        <p:spPr>
          <a:xfrm>
            <a:off x="304799" y="3956525"/>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CookiePolicy</a:t>
            </a:r>
            <a:endParaRPr lang="en-US" sz="2800" dirty="0"/>
          </a:p>
        </p:txBody>
      </p:sp>
      <p:sp>
        <p:nvSpPr>
          <p:cNvPr id="9" name="Rectangle 8">
            <a:extLst>
              <a:ext uri="{FF2B5EF4-FFF2-40B4-BE49-F238E27FC236}">
                <a16:creationId xmlns:a16="http://schemas.microsoft.com/office/drawing/2014/main" id="{CE76878D-428E-4371-8BEC-6AF47E6407C2}"/>
              </a:ext>
            </a:extLst>
          </p:cNvPr>
          <p:cNvSpPr/>
          <p:nvPr/>
        </p:nvSpPr>
        <p:spPr>
          <a:xfrm>
            <a:off x="304799" y="2592541"/>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HttpsRedir</a:t>
            </a:r>
            <a:endParaRPr lang="en-US" sz="2800" dirty="0"/>
          </a:p>
        </p:txBody>
      </p:sp>
      <p:sp>
        <p:nvSpPr>
          <p:cNvPr id="10" name="Rectangle 9">
            <a:extLst>
              <a:ext uri="{FF2B5EF4-FFF2-40B4-BE49-F238E27FC236}">
                <a16:creationId xmlns:a16="http://schemas.microsoft.com/office/drawing/2014/main" id="{9611DAFE-E141-499C-90EC-E95ED5BBE5A7}"/>
              </a:ext>
            </a:extLst>
          </p:cNvPr>
          <p:cNvSpPr/>
          <p:nvPr/>
        </p:nvSpPr>
        <p:spPr>
          <a:xfrm>
            <a:off x="304800" y="3249083"/>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StaticFiles</a:t>
            </a:r>
            <a:endParaRPr lang="en-US" sz="2800" dirty="0"/>
          </a:p>
        </p:txBody>
      </p:sp>
      <p:sp>
        <p:nvSpPr>
          <p:cNvPr id="11" name="Rectangle 10">
            <a:extLst>
              <a:ext uri="{FF2B5EF4-FFF2-40B4-BE49-F238E27FC236}">
                <a16:creationId xmlns:a16="http://schemas.microsoft.com/office/drawing/2014/main" id="{7F21379B-259F-497E-9C80-BD1FA0208F11}"/>
              </a:ext>
            </a:extLst>
          </p:cNvPr>
          <p:cNvSpPr/>
          <p:nvPr/>
        </p:nvSpPr>
        <p:spPr>
          <a:xfrm>
            <a:off x="290050" y="1320697"/>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Hsts</a:t>
            </a:r>
            <a:endParaRPr lang="en-US" sz="2800" dirty="0"/>
          </a:p>
        </p:txBody>
      </p:sp>
      <p:sp>
        <p:nvSpPr>
          <p:cNvPr id="12" name="Rectangle 11">
            <a:extLst>
              <a:ext uri="{FF2B5EF4-FFF2-40B4-BE49-F238E27FC236}">
                <a16:creationId xmlns:a16="http://schemas.microsoft.com/office/drawing/2014/main" id="{93C670D6-7523-4DA4-B46C-8CD4F7DF2D0F}"/>
              </a:ext>
            </a:extLst>
          </p:cNvPr>
          <p:cNvSpPr/>
          <p:nvPr/>
        </p:nvSpPr>
        <p:spPr>
          <a:xfrm>
            <a:off x="304799" y="628957"/>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ExHandler</a:t>
            </a:r>
            <a:endParaRPr lang="en-US" sz="2800" dirty="0"/>
          </a:p>
        </p:txBody>
      </p:sp>
      <p:sp>
        <p:nvSpPr>
          <p:cNvPr id="13" name="Rectangle 12">
            <a:extLst>
              <a:ext uri="{FF2B5EF4-FFF2-40B4-BE49-F238E27FC236}">
                <a16:creationId xmlns:a16="http://schemas.microsoft.com/office/drawing/2014/main" id="{E0078CE4-5530-49B2-A6C9-B7DEAD4852CB}"/>
              </a:ext>
            </a:extLst>
          </p:cNvPr>
          <p:cNvSpPr/>
          <p:nvPr/>
        </p:nvSpPr>
        <p:spPr>
          <a:xfrm>
            <a:off x="2202426" y="226142"/>
            <a:ext cx="10382863" cy="6283451"/>
          </a:xfrm>
          <a:prstGeom prst="rect">
            <a:avLst/>
          </a:prstGeom>
        </p:spPr>
        <p:txBody>
          <a:bodyPr wrap="square">
            <a:spAutoFit/>
          </a:bodyPr>
          <a:lstStyle/>
          <a:p>
            <a:pPr>
              <a:lnSpc>
                <a:spcPct val="107000"/>
              </a:lnSpc>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Configure(</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IApplicationBuilder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app,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IHostingEnvironment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env</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800" dirty="0">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env.IsDevelopment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app.UseDeveloperExceptionPage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		else</a:t>
            </a:r>
            <a:r>
              <a:rPr lang="en-US" sz="2800" dirty="0">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app.UseExceptionHandler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"/Home/Error"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app.UseHsts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nSpc>
                <a:spcPct val="107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rPr>
              <a:t>app.UseHttpsRedirection</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app.UseStaticFiles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app.UseCookiePolicy</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app.UseMvc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(routes =&gt;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routes.MapRoute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"default"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template: </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"{controller=Home}/{action=Index}/{id?}"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4206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1E87DD2-85B4-49D2-AC13-BBC6C4E8A8E3}"/>
              </a:ext>
            </a:extLst>
          </p:cNvPr>
          <p:cNvCxnSpPr>
            <a:cxnSpLocks/>
          </p:cNvCxnSpPr>
          <p:nvPr/>
        </p:nvCxnSpPr>
        <p:spPr>
          <a:xfrm>
            <a:off x="6017342" y="642664"/>
            <a:ext cx="1" cy="4489776"/>
          </a:xfrm>
          <a:prstGeom prst="line">
            <a:avLst/>
          </a:prstGeom>
          <a:ln w="76200" cap="rnd">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59AEB17-8A72-4A21-BE4A-2706623381B8}"/>
              </a:ext>
            </a:extLst>
          </p:cNvPr>
          <p:cNvSpPr/>
          <p:nvPr/>
        </p:nvSpPr>
        <p:spPr>
          <a:xfrm>
            <a:off x="4940710" y="5260625"/>
            <a:ext cx="2153265" cy="1071716"/>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MVC</a:t>
            </a:r>
          </a:p>
        </p:txBody>
      </p:sp>
      <p:sp>
        <p:nvSpPr>
          <p:cNvPr id="4" name="Rectangle 3">
            <a:extLst>
              <a:ext uri="{FF2B5EF4-FFF2-40B4-BE49-F238E27FC236}">
                <a16:creationId xmlns:a16="http://schemas.microsoft.com/office/drawing/2014/main" id="{EA99FC2E-21FF-48DE-AE72-C801FD202589}"/>
              </a:ext>
            </a:extLst>
          </p:cNvPr>
          <p:cNvSpPr/>
          <p:nvPr/>
        </p:nvSpPr>
        <p:spPr>
          <a:xfrm>
            <a:off x="4955459" y="3224982"/>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CookiePolicy</a:t>
            </a:r>
            <a:endParaRPr lang="en-US" sz="2800" dirty="0"/>
          </a:p>
        </p:txBody>
      </p:sp>
      <p:sp>
        <p:nvSpPr>
          <p:cNvPr id="5" name="Rectangle 4">
            <a:extLst>
              <a:ext uri="{FF2B5EF4-FFF2-40B4-BE49-F238E27FC236}">
                <a16:creationId xmlns:a16="http://schemas.microsoft.com/office/drawing/2014/main" id="{156D0C85-56F8-449D-9D48-2B1C23CFB7F6}"/>
              </a:ext>
            </a:extLst>
          </p:cNvPr>
          <p:cNvSpPr/>
          <p:nvPr/>
        </p:nvSpPr>
        <p:spPr>
          <a:xfrm>
            <a:off x="4955458" y="3868035"/>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CookiePolicy</a:t>
            </a:r>
            <a:endParaRPr lang="en-US" sz="2800" dirty="0"/>
          </a:p>
        </p:txBody>
      </p:sp>
      <p:sp>
        <p:nvSpPr>
          <p:cNvPr id="6" name="Rectangle 5">
            <a:extLst>
              <a:ext uri="{FF2B5EF4-FFF2-40B4-BE49-F238E27FC236}">
                <a16:creationId xmlns:a16="http://schemas.microsoft.com/office/drawing/2014/main" id="{D7A9C620-1011-4EF5-A16C-843090E0228C}"/>
              </a:ext>
            </a:extLst>
          </p:cNvPr>
          <p:cNvSpPr/>
          <p:nvPr/>
        </p:nvSpPr>
        <p:spPr>
          <a:xfrm>
            <a:off x="4955458" y="2504051"/>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HttpsRedir</a:t>
            </a:r>
            <a:endParaRPr lang="en-US" sz="2800" dirty="0"/>
          </a:p>
        </p:txBody>
      </p:sp>
      <p:sp>
        <p:nvSpPr>
          <p:cNvPr id="7" name="Rectangle 6">
            <a:extLst>
              <a:ext uri="{FF2B5EF4-FFF2-40B4-BE49-F238E27FC236}">
                <a16:creationId xmlns:a16="http://schemas.microsoft.com/office/drawing/2014/main" id="{C2F20721-553C-4265-92E2-FD5E1A838E0D}"/>
              </a:ext>
            </a:extLst>
          </p:cNvPr>
          <p:cNvSpPr/>
          <p:nvPr/>
        </p:nvSpPr>
        <p:spPr>
          <a:xfrm>
            <a:off x="4955459" y="3160593"/>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StaticFiles</a:t>
            </a:r>
            <a:endParaRPr lang="en-US" sz="2800" dirty="0"/>
          </a:p>
        </p:txBody>
      </p:sp>
      <p:sp>
        <p:nvSpPr>
          <p:cNvPr id="8" name="Rectangle 7">
            <a:extLst>
              <a:ext uri="{FF2B5EF4-FFF2-40B4-BE49-F238E27FC236}">
                <a16:creationId xmlns:a16="http://schemas.microsoft.com/office/drawing/2014/main" id="{68476282-3513-4AC7-BE68-4BBDB495698D}"/>
              </a:ext>
            </a:extLst>
          </p:cNvPr>
          <p:cNvSpPr/>
          <p:nvPr/>
        </p:nvSpPr>
        <p:spPr>
          <a:xfrm>
            <a:off x="4940709" y="1232207"/>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Hsts</a:t>
            </a:r>
            <a:endParaRPr lang="en-US" sz="2800" dirty="0"/>
          </a:p>
        </p:txBody>
      </p:sp>
      <p:sp>
        <p:nvSpPr>
          <p:cNvPr id="9" name="Rectangle 8">
            <a:extLst>
              <a:ext uri="{FF2B5EF4-FFF2-40B4-BE49-F238E27FC236}">
                <a16:creationId xmlns:a16="http://schemas.microsoft.com/office/drawing/2014/main" id="{0F22E3D6-4870-4081-BB42-613C69C82E8E}"/>
              </a:ext>
            </a:extLst>
          </p:cNvPr>
          <p:cNvSpPr/>
          <p:nvPr/>
        </p:nvSpPr>
        <p:spPr>
          <a:xfrm>
            <a:off x="4955458" y="540467"/>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ExHandler</a:t>
            </a:r>
            <a:endParaRPr lang="en-US" sz="2800" dirty="0"/>
          </a:p>
        </p:txBody>
      </p:sp>
    </p:spTree>
    <p:extLst>
      <p:ext uri="{BB962C8B-B14F-4D97-AF65-F5344CB8AC3E}">
        <p14:creationId xmlns:p14="http://schemas.microsoft.com/office/powerpoint/2010/main" val="392345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1E87DD2-85B4-49D2-AC13-BBC6C4E8A8E3}"/>
              </a:ext>
            </a:extLst>
          </p:cNvPr>
          <p:cNvCxnSpPr>
            <a:cxnSpLocks/>
          </p:cNvCxnSpPr>
          <p:nvPr/>
        </p:nvCxnSpPr>
        <p:spPr>
          <a:xfrm>
            <a:off x="6017342" y="642664"/>
            <a:ext cx="1" cy="4489776"/>
          </a:xfrm>
          <a:prstGeom prst="line">
            <a:avLst/>
          </a:prstGeom>
          <a:ln w="76200" cap="rnd">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59AEB17-8A72-4A21-BE4A-2706623381B8}"/>
              </a:ext>
            </a:extLst>
          </p:cNvPr>
          <p:cNvSpPr/>
          <p:nvPr/>
        </p:nvSpPr>
        <p:spPr>
          <a:xfrm>
            <a:off x="4940710" y="5260625"/>
            <a:ext cx="2153265" cy="1071716"/>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MVC</a:t>
            </a:r>
          </a:p>
        </p:txBody>
      </p:sp>
      <p:sp>
        <p:nvSpPr>
          <p:cNvPr id="4" name="Rectangle 3">
            <a:extLst>
              <a:ext uri="{FF2B5EF4-FFF2-40B4-BE49-F238E27FC236}">
                <a16:creationId xmlns:a16="http://schemas.microsoft.com/office/drawing/2014/main" id="{EA99FC2E-21FF-48DE-AE72-C801FD202589}"/>
              </a:ext>
            </a:extLst>
          </p:cNvPr>
          <p:cNvSpPr/>
          <p:nvPr/>
        </p:nvSpPr>
        <p:spPr>
          <a:xfrm>
            <a:off x="4955459" y="3224982"/>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CookiePolicy</a:t>
            </a:r>
            <a:endParaRPr lang="en-US" sz="2800" dirty="0"/>
          </a:p>
        </p:txBody>
      </p:sp>
      <p:sp>
        <p:nvSpPr>
          <p:cNvPr id="5" name="Rectangle 4">
            <a:extLst>
              <a:ext uri="{FF2B5EF4-FFF2-40B4-BE49-F238E27FC236}">
                <a16:creationId xmlns:a16="http://schemas.microsoft.com/office/drawing/2014/main" id="{156D0C85-56F8-449D-9D48-2B1C23CFB7F6}"/>
              </a:ext>
            </a:extLst>
          </p:cNvPr>
          <p:cNvSpPr/>
          <p:nvPr/>
        </p:nvSpPr>
        <p:spPr>
          <a:xfrm>
            <a:off x="4955458" y="3868035"/>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CookiePolicy</a:t>
            </a:r>
            <a:endParaRPr lang="en-US" sz="2800" dirty="0"/>
          </a:p>
        </p:txBody>
      </p:sp>
      <p:sp>
        <p:nvSpPr>
          <p:cNvPr id="6" name="Rectangle 5">
            <a:extLst>
              <a:ext uri="{FF2B5EF4-FFF2-40B4-BE49-F238E27FC236}">
                <a16:creationId xmlns:a16="http://schemas.microsoft.com/office/drawing/2014/main" id="{D7A9C620-1011-4EF5-A16C-843090E0228C}"/>
              </a:ext>
            </a:extLst>
          </p:cNvPr>
          <p:cNvSpPr/>
          <p:nvPr/>
        </p:nvSpPr>
        <p:spPr>
          <a:xfrm>
            <a:off x="4955458" y="2504051"/>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HttpsRedir</a:t>
            </a:r>
            <a:endParaRPr lang="en-US" sz="2800" dirty="0"/>
          </a:p>
        </p:txBody>
      </p:sp>
      <p:sp>
        <p:nvSpPr>
          <p:cNvPr id="7" name="Rectangle 6">
            <a:extLst>
              <a:ext uri="{FF2B5EF4-FFF2-40B4-BE49-F238E27FC236}">
                <a16:creationId xmlns:a16="http://schemas.microsoft.com/office/drawing/2014/main" id="{C2F20721-553C-4265-92E2-FD5E1A838E0D}"/>
              </a:ext>
            </a:extLst>
          </p:cNvPr>
          <p:cNvSpPr/>
          <p:nvPr/>
        </p:nvSpPr>
        <p:spPr>
          <a:xfrm>
            <a:off x="4955459" y="3160593"/>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StaticFiles</a:t>
            </a:r>
            <a:endParaRPr lang="en-US" sz="2800" dirty="0"/>
          </a:p>
        </p:txBody>
      </p:sp>
      <p:sp>
        <p:nvSpPr>
          <p:cNvPr id="8" name="Rectangle 7">
            <a:extLst>
              <a:ext uri="{FF2B5EF4-FFF2-40B4-BE49-F238E27FC236}">
                <a16:creationId xmlns:a16="http://schemas.microsoft.com/office/drawing/2014/main" id="{68476282-3513-4AC7-BE68-4BBDB495698D}"/>
              </a:ext>
            </a:extLst>
          </p:cNvPr>
          <p:cNvSpPr/>
          <p:nvPr/>
        </p:nvSpPr>
        <p:spPr>
          <a:xfrm>
            <a:off x="4940709" y="1232207"/>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Hsts</a:t>
            </a:r>
            <a:endParaRPr lang="en-US" sz="2800" dirty="0"/>
          </a:p>
        </p:txBody>
      </p:sp>
      <p:sp>
        <p:nvSpPr>
          <p:cNvPr id="9" name="Rectangle 8">
            <a:extLst>
              <a:ext uri="{FF2B5EF4-FFF2-40B4-BE49-F238E27FC236}">
                <a16:creationId xmlns:a16="http://schemas.microsoft.com/office/drawing/2014/main" id="{0F22E3D6-4870-4081-BB42-613C69C82E8E}"/>
              </a:ext>
            </a:extLst>
          </p:cNvPr>
          <p:cNvSpPr/>
          <p:nvPr/>
        </p:nvSpPr>
        <p:spPr>
          <a:xfrm>
            <a:off x="4955458" y="540467"/>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ExHandler</a:t>
            </a:r>
            <a:endParaRPr lang="en-US" sz="2800" dirty="0"/>
          </a:p>
        </p:txBody>
      </p:sp>
      <p:sp>
        <p:nvSpPr>
          <p:cNvPr id="10" name="Rectangle 9">
            <a:extLst>
              <a:ext uri="{FF2B5EF4-FFF2-40B4-BE49-F238E27FC236}">
                <a16:creationId xmlns:a16="http://schemas.microsoft.com/office/drawing/2014/main" id="{E45FBBA4-41E9-4712-A1D7-9DC40E1213AA}"/>
              </a:ext>
            </a:extLst>
          </p:cNvPr>
          <p:cNvSpPr/>
          <p:nvPr/>
        </p:nvSpPr>
        <p:spPr>
          <a:xfrm>
            <a:off x="476247" y="586300"/>
            <a:ext cx="2057403" cy="488437"/>
          </a:xfrm>
          <a:prstGeom prst="rect">
            <a:avLst/>
          </a:prstGeom>
          <a:solidFill>
            <a:srgbClr val="545F37"/>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HttpContext</a:t>
            </a:r>
            <a:endParaRPr lang="en-US" sz="2800" dirty="0"/>
          </a:p>
        </p:txBody>
      </p:sp>
    </p:spTree>
    <p:extLst>
      <p:ext uri="{BB962C8B-B14F-4D97-AF65-F5344CB8AC3E}">
        <p14:creationId xmlns:p14="http://schemas.microsoft.com/office/powerpoint/2010/main" val="3118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2.5E-6 -4.81481E-6 L 0.27643 0.00278 L 0.09739 0.02315 C 0.09674 0.04468 0.09596 0.0669 0.09518 0.08866 L 0.2789 0.09306 L 0.09739 0.12038 C 0.09817 0.16181 0.09922 0.20278 0.09974 0.24422 L 0.2819 0.28426 L 0.10455 0.29375 C 0.10547 0.31667 0.10651 0.33936 0.10755 0.36227 L 0.2819 0.39028 L 0.10521 0.40394 C 0.10599 0.41806 0.10625 0.43218 0.10677 0.44723 L 0.28047 0.48565 L 0.10755 0.49167 C 0.10924 0.55463 0.1108 0.61737 0.11237 0.67987 L 0.28828 0.72061 " pathEditMode="fixed" rAng="0" ptsTypes="AAAAAAAAAAAAAAAAA">
                                      <p:cBhvr>
                                        <p:cTn id="6" dur="10000" fill="hold"/>
                                        <p:tgtEl>
                                          <p:spTgt spid="10"/>
                                        </p:tgtEl>
                                        <p:attrNameLst>
                                          <p:attrName>ppt_x</p:attrName>
                                          <p:attrName>ppt_y</p:attrName>
                                        </p:attrNameLst>
                                      </p:cBhvr>
                                      <p:rCtr x="14414" y="36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1E87DD2-85B4-49D2-AC13-BBC6C4E8A8E3}"/>
              </a:ext>
            </a:extLst>
          </p:cNvPr>
          <p:cNvCxnSpPr>
            <a:cxnSpLocks/>
          </p:cNvCxnSpPr>
          <p:nvPr/>
        </p:nvCxnSpPr>
        <p:spPr>
          <a:xfrm>
            <a:off x="6017342" y="642664"/>
            <a:ext cx="1" cy="4489776"/>
          </a:xfrm>
          <a:prstGeom prst="line">
            <a:avLst/>
          </a:prstGeom>
          <a:ln w="76200" cap="rnd">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59AEB17-8A72-4A21-BE4A-2706623381B8}"/>
              </a:ext>
            </a:extLst>
          </p:cNvPr>
          <p:cNvSpPr/>
          <p:nvPr/>
        </p:nvSpPr>
        <p:spPr>
          <a:xfrm>
            <a:off x="4940710" y="5260625"/>
            <a:ext cx="2153265" cy="1071716"/>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MVC</a:t>
            </a:r>
          </a:p>
        </p:txBody>
      </p:sp>
      <p:sp>
        <p:nvSpPr>
          <p:cNvPr id="4" name="Rectangle 3">
            <a:extLst>
              <a:ext uri="{FF2B5EF4-FFF2-40B4-BE49-F238E27FC236}">
                <a16:creationId xmlns:a16="http://schemas.microsoft.com/office/drawing/2014/main" id="{EA99FC2E-21FF-48DE-AE72-C801FD202589}"/>
              </a:ext>
            </a:extLst>
          </p:cNvPr>
          <p:cNvSpPr/>
          <p:nvPr/>
        </p:nvSpPr>
        <p:spPr>
          <a:xfrm>
            <a:off x="4955459" y="3224982"/>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CookiePolicy</a:t>
            </a:r>
            <a:endParaRPr lang="en-US" sz="2800" dirty="0"/>
          </a:p>
        </p:txBody>
      </p:sp>
      <p:sp>
        <p:nvSpPr>
          <p:cNvPr id="5" name="Rectangle 4">
            <a:extLst>
              <a:ext uri="{FF2B5EF4-FFF2-40B4-BE49-F238E27FC236}">
                <a16:creationId xmlns:a16="http://schemas.microsoft.com/office/drawing/2014/main" id="{156D0C85-56F8-449D-9D48-2B1C23CFB7F6}"/>
              </a:ext>
            </a:extLst>
          </p:cNvPr>
          <p:cNvSpPr/>
          <p:nvPr/>
        </p:nvSpPr>
        <p:spPr>
          <a:xfrm>
            <a:off x="4955458" y="3868035"/>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CookiePolicy</a:t>
            </a:r>
            <a:endParaRPr lang="en-US" sz="2800" dirty="0"/>
          </a:p>
        </p:txBody>
      </p:sp>
      <p:sp>
        <p:nvSpPr>
          <p:cNvPr id="6" name="Rectangle 5">
            <a:extLst>
              <a:ext uri="{FF2B5EF4-FFF2-40B4-BE49-F238E27FC236}">
                <a16:creationId xmlns:a16="http://schemas.microsoft.com/office/drawing/2014/main" id="{D7A9C620-1011-4EF5-A16C-843090E0228C}"/>
              </a:ext>
            </a:extLst>
          </p:cNvPr>
          <p:cNvSpPr/>
          <p:nvPr/>
        </p:nvSpPr>
        <p:spPr>
          <a:xfrm>
            <a:off x="4955458" y="2504051"/>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HttpsRedir</a:t>
            </a:r>
            <a:endParaRPr lang="en-US" sz="2800" dirty="0"/>
          </a:p>
        </p:txBody>
      </p:sp>
      <p:sp>
        <p:nvSpPr>
          <p:cNvPr id="7" name="Rectangle 6">
            <a:extLst>
              <a:ext uri="{FF2B5EF4-FFF2-40B4-BE49-F238E27FC236}">
                <a16:creationId xmlns:a16="http://schemas.microsoft.com/office/drawing/2014/main" id="{C2F20721-553C-4265-92E2-FD5E1A838E0D}"/>
              </a:ext>
            </a:extLst>
          </p:cNvPr>
          <p:cNvSpPr/>
          <p:nvPr/>
        </p:nvSpPr>
        <p:spPr>
          <a:xfrm>
            <a:off x="4955459" y="3160593"/>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StaticFiles</a:t>
            </a:r>
            <a:endParaRPr lang="en-US" sz="2800" dirty="0"/>
          </a:p>
        </p:txBody>
      </p:sp>
      <p:sp>
        <p:nvSpPr>
          <p:cNvPr id="8" name="Rectangle 7">
            <a:extLst>
              <a:ext uri="{FF2B5EF4-FFF2-40B4-BE49-F238E27FC236}">
                <a16:creationId xmlns:a16="http://schemas.microsoft.com/office/drawing/2014/main" id="{68476282-3513-4AC7-BE68-4BBDB495698D}"/>
              </a:ext>
            </a:extLst>
          </p:cNvPr>
          <p:cNvSpPr/>
          <p:nvPr/>
        </p:nvSpPr>
        <p:spPr>
          <a:xfrm>
            <a:off x="4940709" y="1232207"/>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Hsts</a:t>
            </a:r>
            <a:endParaRPr lang="en-US" sz="2800" dirty="0"/>
          </a:p>
        </p:txBody>
      </p:sp>
      <p:sp>
        <p:nvSpPr>
          <p:cNvPr id="9" name="Rectangle 8">
            <a:extLst>
              <a:ext uri="{FF2B5EF4-FFF2-40B4-BE49-F238E27FC236}">
                <a16:creationId xmlns:a16="http://schemas.microsoft.com/office/drawing/2014/main" id="{0F22E3D6-4870-4081-BB42-613C69C82E8E}"/>
              </a:ext>
            </a:extLst>
          </p:cNvPr>
          <p:cNvSpPr/>
          <p:nvPr/>
        </p:nvSpPr>
        <p:spPr>
          <a:xfrm>
            <a:off x="4955458" y="540467"/>
            <a:ext cx="2153265" cy="580104"/>
          </a:xfrm>
          <a:prstGeom prst="rect">
            <a:avLst/>
          </a:prstGeom>
          <a:solidFill>
            <a:schemeClr val="accent2">
              <a:lumMod val="75000"/>
            </a:schemeClr>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ExHandler</a:t>
            </a:r>
            <a:endParaRPr lang="en-US" sz="2800" dirty="0"/>
          </a:p>
        </p:txBody>
      </p:sp>
      <p:sp>
        <p:nvSpPr>
          <p:cNvPr id="10" name="Rectangle 9">
            <a:extLst>
              <a:ext uri="{FF2B5EF4-FFF2-40B4-BE49-F238E27FC236}">
                <a16:creationId xmlns:a16="http://schemas.microsoft.com/office/drawing/2014/main" id="{E45FBBA4-41E9-4712-A1D7-9DC40E1213AA}"/>
              </a:ext>
            </a:extLst>
          </p:cNvPr>
          <p:cNvSpPr/>
          <p:nvPr/>
        </p:nvSpPr>
        <p:spPr>
          <a:xfrm>
            <a:off x="3990562" y="5518519"/>
            <a:ext cx="2057403" cy="488437"/>
          </a:xfrm>
          <a:prstGeom prst="rect">
            <a:avLst/>
          </a:prstGeom>
          <a:solidFill>
            <a:srgbClr val="545F37"/>
          </a:solidFill>
          <a:ln w="571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HttpContext</a:t>
            </a:r>
            <a:endParaRPr lang="en-US" sz="2800" dirty="0"/>
          </a:p>
        </p:txBody>
      </p:sp>
    </p:spTree>
    <p:extLst>
      <p:ext uri="{BB962C8B-B14F-4D97-AF65-F5344CB8AC3E}">
        <p14:creationId xmlns:p14="http://schemas.microsoft.com/office/powerpoint/2010/main" val="350251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28828 -0.71922 L -0.01185 -0.71643 L -0.19089 -0.69606 C -0.19154 -0.67453 -0.19232 -0.65231 -0.1931 -0.63055 L -0.00938 -0.62615 L -0.19089 -0.59883 C -0.19011 -0.5574 -0.18906 -0.51643 -0.18854 -0.47499 L -0.00638 -0.43495 L -0.18373 -0.42546 C -0.18281 -0.40254 -0.18177 -0.37985 -0.18073 -0.35694 L -0.00638 -0.32893 L -0.18307 -0.31527 C -0.18229 -0.30115 -0.18203 -0.28703 -0.18151 -0.27198 L -0.00781 -0.23356 L -0.18073 -0.22754 C -0.17904 -0.16458 -0.17748 -0.10184 -0.17591 -0.03934 L -4.16667E-7 0.0014 " pathEditMode="fixed" rAng="0" ptsTypes="AAAAAAAAAAAAAAAAA">
                                      <p:cBhvr>
                                        <p:cTn id="6" dur="6000" spd="-100000" fill="hold"/>
                                        <p:tgtEl>
                                          <p:spTgt spid="10"/>
                                        </p:tgtEl>
                                        <p:attrNameLst>
                                          <p:attrName>ppt_x</p:attrName>
                                          <p:attrName>ppt_y</p:attrName>
                                        </p:attrNameLst>
                                      </p:cBhvr>
                                      <p:rCtr x="14414" y="36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758952"/>
            <a:ext cx="10058400" cy="3165348"/>
          </a:xfrm>
        </p:spPr>
        <p:txBody>
          <a:bodyPr/>
          <a:lstStyle/>
          <a:p>
            <a:r>
              <a:rPr lang="en-US" dirty="0"/>
              <a:t>Demo Time</a:t>
            </a:r>
          </a:p>
        </p:txBody>
      </p:sp>
      <p:sp>
        <p:nvSpPr>
          <p:cNvPr id="5" name="Text Placeholder 4"/>
          <p:cNvSpPr>
            <a:spLocks noGrp="1"/>
          </p:cNvSpPr>
          <p:nvPr>
            <p:ph type="body" idx="1"/>
          </p:nvPr>
        </p:nvSpPr>
        <p:spPr>
          <a:xfrm>
            <a:off x="1097279" y="4400527"/>
            <a:ext cx="10214885" cy="2123313"/>
          </a:xfrm>
        </p:spPr>
        <p:txBody>
          <a:bodyPr>
            <a:normAutofit/>
          </a:bodyPr>
          <a:lstStyle/>
          <a:p>
            <a:endParaRPr lang="en-US" dirty="0"/>
          </a:p>
        </p:txBody>
      </p:sp>
    </p:spTree>
    <p:extLst>
      <p:ext uri="{BB962C8B-B14F-4D97-AF65-F5344CB8AC3E}">
        <p14:creationId xmlns:p14="http://schemas.microsoft.com/office/powerpoint/2010/main" val="957100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6" name="Rectangle 15"/>
          <p:cNvSpPr/>
          <p:nvPr/>
        </p:nvSpPr>
        <p:spPr>
          <a:xfrm>
            <a:off x="3874562" y="1855509"/>
            <a:ext cx="4395249" cy="4308049"/>
          </a:xfrm>
          <a:prstGeom prst="rect">
            <a:avLst/>
          </a:prstGeom>
          <a:solidFill>
            <a:srgbClr val="C5A667"/>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p:txBody>
      </p:sp>
      <p:sp>
        <p:nvSpPr>
          <p:cNvPr id="22" name="Rectangle 21"/>
          <p:cNvSpPr/>
          <p:nvPr/>
        </p:nvSpPr>
        <p:spPr>
          <a:xfrm>
            <a:off x="4080773" y="2132661"/>
            <a:ext cx="3982826" cy="81729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8000"/>
                </a:solidFill>
                <a:latin typeface="Consolas" panose="020B0609020204030204" pitchFamily="49" charset="0"/>
              </a:rPr>
              <a:t>// Do something before</a:t>
            </a:r>
            <a:endParaRPr lang="en-US" sz="2400" dirty="0"/>
          </a:p>
        </p:txBody>
      </p:sp>
      <p:sp>
        <p:nvSpPr>
          <p:cNvPr id="26" name="Rectangle 25"/>
          <p:cNvSpPr/>
          <p:nvPr/>
        </p:nvSpPr>
        <p:spPr>
          <a:xfrm>
            <a:off x="4080773" y="3592600"/>
            <a:ext cx="3982826" cy="81729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FF"/>
                </a:solidFill>
                <a:latin typeface="Consolas" panose="020B0609020204030204" pitchFamily="49" charset="0"/>
              </a:rPr>
              <a:t>await</a:t>
            </a:r>
            <a:r>
              <a:rPr lang="en-US" sz="2400" dirty="0">
                <a:solidFill>
                  <a:srgbClr val="000000"/>
                </a:solidFill>
                <a:latin typeface="Consolas" panose="020B0609020204030204" pitchFamily="49" charset="0"/>
              </a:rPr>
              <a:t> _next(context);</a:t>
            </a:r>
            <a:endParaRPr lang="en-US" sz="2400" dirty="0"/>
          </a:p>
        </p:txBody>
      </p:sp>
      <p:sp>
        <p:nvSpPr>
          <p:cNvPr id="27" name="Rectangle 26"/>
          <p:cNvSpPr/>
          <p:nvPr/>
        </p:nvSpPr>
        <p:spPr>
          <a:xfrm>
            <a:off x="4080773" y="5096450"/>
            <a:ext cx="3982826" cy="81729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8000"/>
                </a:solidFill>
                <a:latin typeface="Consolas" panose="020B0609020204030204" pitchFamily="49" charset="0"/>
              </a:rPr>
              <a:t>// Do something after</a:t>
            </a:r>
            <a:endParaRPr lang="en-US" sz="2400" dirty="0"/>
          </a:p>
        </p:txBody>
      </p:sp>
      <p:sp>
        <p:nvSpPr>
          <p:cNvPr id="24" name="TextBox 23"/>
          <p:cNvSpPr txBox="1"/>
          <p:nvPr/>
        </p:nvSpPr>
        <p:spPr>
          <a:xfrm>
            <a:off x="3962398" y="470591"/>
            <a:ext cx="4219575" cy="1015663"/>
          </a:xfrm>
          <a:prstGeom prst="rect">
            <a:avLst/>
          </a:prstGeom>
          <a:noFill/>
        </p:spPr>
        <p:txBody>
          <a:bodyPr wrap="square" rtlCol="0">
            <a:spAutoFit/>
          </a:bodyPr>
          <a:lstStyle/>
          <a:p>
            <a:pPr algn="ctr"/>
            <a:r>
              <a:rPr lang="en-US" sz="6000" dirty="0"/>
              <a:t>Middleware</a:t>
            </a:r>
          </a:p>
        </p:txBody>
      </p:sp>
    </p:spTree>
    <p:extLst>
      <p:ext uri="{BB962C8B-B14F-4D97-AF65-F5344CB8AC3E}">
        <p14:creationId xmlns:p14="http://schemas.microsoft.com/office/powerpoint/2010/main" val="1495314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6" name="Rectangle 15"/>
          <p:cNvSpPr/>
          <p:nvPr/>
        </p:nvSpPr>
        <p:spPr>
          <a:xfrm>
            <a:off x="3874560" y="1855507"/>
            <a:ext cx="4395249" cy="4308049"/>
          </a:xfrm>
          <a:prstGeom prst="rect">
            <a:avLst/>
          </a:prstGeom>
          <a:solidFill>
            <a:srgbClr val="C5A667"/>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p:txBody>
      </p:sp>
      <p:sp>
        <p:nvSpPr>
          <p:cNvPr id="22" name="Rectangle 21"/>
          <p:cNvSpPr/>
          <p:nvPr/>
        </p:nvSpPr>
        <p:spPr>
          <a:xfrm>
            <a:off x="4080771" y="2132659"/>
            <a:ext cx="3982826" cy="81729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8000"/>
                </a:solidFill>
                <a:latin typeface="Consolas" panose="020B0609020204030204" pitchFamily="49" charset="0"/>
              </a:rPr>
              <a:t>// Do something before</a:t>
            </a:r>
            <a:endParaRPr lang="en-US" sz="2400" dirty="0"/>
          </a:p>
        </p:txBody>
      </p:sp>
      <p:sp>
        <p:nvSpPr>
          <p:cNvPr id="26" name="Rectangle 25"/>
          <p:cNvSpPr/>
          <p:nvPr/>
        </p:nvSpPr>
        <p:spPr>
          <a:xfrm>
            <a:off x="4080771" y="3592598"/>
            <a:ext cx="3982826" cy="81729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FF"/>
                </a:solidFill>
                <a:latin typeface="Consolas" panose="020B0609020204030204" pitchFamily="49" charset="0"/>
              </a:rPr>
              <a:t>await</a:t>
            </a:r>
            <a:r>
              <a:rPr lang="en-US" sz="2400" dirty="0">
                <a:solidFill>
                  <a:srgbClr val="000000"/>
                </a:solidFill>
                <a:latin typeface="Consolas" panose="020B0609020204030204" pitchFamily="49" charset="0"/>
              </a:rPr>
              <a:t> _next(context);</a:t>
            </a:r>
            <a:endParaRPr lang="en-US" sz="2400" dirty="0"/>
          </a:p>
        </p:txBody>
      </p:sp>
      <p:sp>
        <p:nvSpPr>
          <p:cNvPr id="27" name="Rectangle 26"/>
          <p:cNvSpPr/>
          <p:nvPr/>
        </p:nvSpPr>
        <p:spPr>
          <a:xfrm>
            <a:off x="4080771" y="5096448"/>
            <a:ext cx="3982826" cy="81729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8000"/>
                </a:solidFill>
                <a:latin typeface="Consolas" panose="020B0609020204030204" pitchFamily="49" charset="0"/>
              </a:rPr>
              <a:t>// Do something after</a:t>
            </a:r>
            <a:endParaRPr lang="en-US" sz="2400" dirty="0"/>
          </a:p>
        </p:txBody>
      </p:sp>
      <p:sp>
        <p:nvSpPr>
          <p:cNvPr id="24" name="TextBox 23"/>
          <p:cNvSpPr txBox="1"/>
          <p:nvPr/>
        </p:nvSpPr>
        <p:spPr>
          <a:xfrm>
            <a:off x="3962398" y="470591"/>
            <a:ext cx="4219575" cy="1015663"/>
          </a:xfrm>
          <a:prstGeom prst="rect">
            <a:avLst/>
          </a:prstGeom>
          <a:noFill/>
        </p:spPr>
        <p:txBody>
          <a:bodyPr wrap="square" rtlCol="0">
            <a:spAutoFit/>
          </a:bodyPr>
          <a:lstStyle/>
          <a:p>
            <a:pPr algn="ctr"/>
            <a:r>
              <a:rPr lang="en-US" sz="6000" dirty="0"/>
              <a:t>Middleware</a:t>
            </a:r>
          </a:p>
        </p:txBody>
      </p:sp>
      <p:pic>
        <p:nvPicPr>
          <p:cNvPr id="8" name="Picture 7"/>
          <p:cNvPicPr>
            <a:picLocks noChangeAspect="1"/>
          </p:cNvPicPr>
          <p:nvPr/>
        </p:nvPicPr>
        <p:blipFill>
          <a:blip r:embed="rId3"/>
          <a:stretch>
            <a:fillRect/>
          </a:stretch>
        </p:blipFill>
        <p:spPr>
          <a:xfrm>
            <a:off x="90455" y="1382957"/>
            <a:ext cx="2403290" cy="2316700"/>
          </a:xfrm>
          <a:prstGeom prst="rect">
            <a:avLst/>
          </a:prstGeom>
        </p:spPr>
      </p:pic>
      <p:pic>
        <p:nvPicPr>
          <p:cNvPr id="9" name="Picture 8"/>
          <p:cNvPicPr>
            <a:picLocks noChangeAspect="1"/>
          </p:cNvPicPr>
          <p:nvPr/>
        </p:nvPicPr>
        <p:blipFill>
          <a:blip r:embed="rId4"/>
          <a:stretch>
            <a:fillRect/>
          </a:stretch>
        </p:blipFill>
        <p:spPr>
          <a:xfrm>
            <a:off x="9650624" y="3195895"/>
            <a:ext cx="2216223" cy="1604901"/>
          </a:xfrm>
          <a:prstGeom prst="rect">
            <a:avLst/>
          </a:prstGeom>
        </p:spPr>
      </p:pic>
      <p:cxnSp>
        <p:nvCxnSpPr>
          <p:cNvPr id="10" name="Straight Arrow Connector 9"/>
          <p:cNvCxnSpPr>
            <a:endCxn id="22" idx="1"/>
          </p:cNvCxnSpPr>
          <p:nvPr/>
        </p:nvCxnSpPr>
        <p:spPr>
          <a:xfrm>
            <a:off x="2381985" y="2541307"/>
            <a:ext cx="1698786" cy="1"/>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972175" y="2980966"/>
            <a:ext cx="737" cy="611634"/>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080773" y="2133982"/>
            <a:ext cx="3982826" cy="817297"/>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8000"/>
                </a:solidFill>
                <a:latin typeface="Consolas" panose="020B0609020204030204" pitchFamily="49" charset="0"/>
              </a:rPr>
              <a:t>// Do something before</a:t>
            </a:r>
            <a:endParaRPr lang="en-US" sz="2400" dirty="0"/>
          </a:p>
        </p:txBody>
      </p:sp>
      <p:sp>
        <p:nvSpPr>
          <p:cNvPr id="15" name="Rectangle 14"/>
          <p:cNvSpPr/>
          <p:nvPr/>
        </p:nvSpPr>
        <p:spPr>
          <a:xfrm>
            <a:off x="4080771" y="3593921"/>
            <a:ext cx="3982826" cy="817297"/>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FF"/>
                </a:solidFill>
                <a:latin typeface="Consolas" panose="020B0609020204030204" pitchFamily="49" charset="0"/>
              </a:rPr>
              <a:t>await</a:t>
            </a:r>
            <a:r>
              <a:rPr lang="en-US" sz="2400" dirty="0">
                <a:solidFill>
                  <a:srgbClr val="000000"/>
                </a:solidFill>
                <a:latin typeface="Consolas" panose="020B0609020204030204" pitchFamily="49" charset="0"/>
              </a:rPr>
              <a:t> _next(context);</a:t>
            </a:r>
            <a:endParaRPr lang="en-US" sz="2400" dirty="0"/>
          </a:p>
        </p:txBody>
      </p:sp>
      <p:cxnSp>
        <p:nvCxnSpPr>
          <p:cNvPr id="17" name="Straight Arrow Connector 16"/>
          <p:cNvCxnSpPr/>
          <p:nvPr/>
        </p:nvCxnSpPr>
        <p:spPr>
          <a:xfrm>
            <a:off x="8063597" y="3989853"/>
            <a:ext cx="1587027" cy="11393"/>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80771" y="5096448"/>
            <a:ext cx="3982826" cy="817297"/>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8000"/>
                </a:solidFill>
                <a:latin typeface="Consolas" panose="020B0609020204030204" pitchFamily="49" charset="0"/>
              </a:rPr>
              <a:t>// Do something after</a:t>
            </a:r>
            <a:endParaRPr lang="en-US" sz="2400" dirty="0"/>
          </a:p>
        </p:txBody>
      </p:sp>
      <p:cxnSp>
        <p:nvCxnSpPr>
          <p:cNvPr id="20" name="Straight Arrow Connector 19"/>
          <p:cNvCxnSpPr>
            <a:stCxn id="9" idx="2"/>
            <a:endCxn id="19" idx="3"/>
          </p:cNvCxnSpPr>
          <p:nvPr/>
        </p:nvCxnSpPr>
        <p:spPr>
          <a:xfrm rot="5400000">
            <a:off x="9059017" y="3805377"/>
            <a:ext cx="704301" cy="2695139"/>
          </a:xfrm>
          <a:prstGeom prst="bentConnector2">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8" idx="2"/>
          </p:cNvCxnSpPr>
          <p:nvPr/>
        </p:nvCxnSpPr>
        <p:spPr>
          <a:xfrm rot="10800000">
            <a:off x="1292100" y="3699657"/>
            <a:ext cx="2788672" cy="1856272"/>
          </a:xfrm>
          <a:prstGeom prst="bentConnector2">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347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9" grpId="0" animBg="1"/>
      <p:bldP spid="19" grpId="1"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6" name="Rectangle 15"/>
          <p:cNvSpPr/>
          <p:nvPr/>
        </p:nvSpPr>
        <p:spPr>
          <a:xfrm>
            <a:off x="1969561" y="2562019"/>
            <a:ext cx="2497742" cy="2011230"/>
          </a:xfrm>
          <a:prstGeom prst="rect">
            <a:avLst/>
          </a:prstGeom>
          <a:solidFill>
            <a:srgbClr val="C5A667"/>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p:txBody>
      </p:sp>
      <p:sp>
        <p:nvSpPr>
          <p:cNvPr id="22" name="Rectangle 21"/>
          <p:cNvSpPr>
            <a:spLocks noChangeAspect="1"/>
          </p:cNvSpPr>
          <p:nvPr/>
        </p:nvSpPr>
        <p:spPr>
          <a:xfrm>
            <a:off x="2175781" y="2704685"/>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before</a:t>
            </a:r>
            <a:endParaRPr lang="en-US" sz="1200" dirty="0"/>
          </a:p>
        </p:txBody>
      </p:sp>
      <p:sp>
        <p:nvSpPr>
          <p:cNvPr id="26" name="Rectangle 25"/>
          <p:cNvSpPr>
            <a:spLocks noChangeAspect="1"/>
          </p:cNvSpPr>
          <p:nvPr/>
        </p:nvSpPr>
        <p:spPr>
          <a:xfrm>
            <a:off x="2175781" y="3342904"/>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_next(context);</a:t>
            </a:r>
            <a:endParaRPr lang="en-US" sz="1200" dirty="0"/>
          </a:p>
        </p:txBody>
      </p:sp>
      <p:sp>
        <p:nvSpPr>
          <p:cNvPr id="27" name="Rectangle 26"/>
          <p:cNvSpPr>
            <a:spLocks noChangeAspect="1"/>
          </p:cNvSpPr>
          <p:nvPr/>
        </p:nvSpPr>
        <p:spPr>
          <a:xfrm>
            <a:off x="2175772" y="3981112"/>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after</a:t>
            </a:r>
            <a:endParaRPr lang="en-US" sz="1200" dirty="0"/>
          </a:p>
        </p:txBody>
      </p:sp>
      <p:sp>
        <p:nvSpPr>
          <p:cNvPr id="24" name="TextBox 23"/>
          <p:cNvSpPr txBox="1"/>
          <p:nvPr/>
        </p:nvSpPr>
        <p:spPr>
          <a:xfrm>
            <a:off x="3962398" y="470591"/>
            <a:ext cx="4219575" cy="1015663"/>
          </a:xfrm>
          <a:prstGeom prst="rect">
            <a:avLst/>
          </a:prstGeom>
          <a:noFill/>
        </p:spPr>
        <p:txBody>
          <a:bodyPr wrap="square" rtlCol="0">
            <a:spAutoFit/>
          </a:bodyPr>
          <a:lstStyle/>
          <a:p>
            <a:pPr algn="ctr"/>
            <a:r>
              <a:rPr lang="en-US" sz="6000" dirty="0"/>
              <a:t>Middleware</a:t>
            </a:r>
          </a:p>
        </p:txBody>
      </p:sp>
      <p:pic>
        <p:nvPicPr>
          <p:cNvPr id="8" name="Picture 7"/>
          <p:cNvPicPr>
            <a:picLocks noChangeAspect="1"/>
          </p:cNvPicPr>
          <p:nvPr/>
        </p:nvPicPr>
        <p:blipFill>
          <a:blip r:embed="rId3"/>
          <a:stretch>
            <a:fillRect/>
          </a:stretch>
        </p:blipFill>
        <p:spPr>
          <a:xfrm>
            <a:off x="-1312498" y="2340115"/>
            <a:ext cx="2521417" cy="2430571"/>
          </a:xfrm>
          <a:prstGeom prst="rect">
            <a:avLst/>
          </a:prstGeom>
        </p:spPr>
      </p:pic>
      <p:sp>
        <p:nvSpPr>
          <p:cNvPr id="21" name="Rectangle 20"/>
          <p:cNvSpPr/>
          <p:nvPr/>
        </p:nvSpPr>
        <p:spPr>
          <a:xfrm>
            <a:off x="5311619" y="2574252"/>
            <a:ext cx="2497742" cy="2011230"/>
          </a:xfrm>
          <a:prstGeom prst="rect">
            <a:avLst/>
          </a:prstGeom>
          <a:solidFill>
            <a:srgbClr val="C5A667"/>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p:txBody>
      </p:sp>
      <p:sp>
        <p:nvSpPr>
          <p:cNvPr id="23" name="Rectangle 22"/>
          <p:cNvSpPr>
            <a:spLocks noChangeAspect="1"/>
          </p:cNvSpPr>
          <p:nvPr/>
        </p:nvSpPr>
        <p:spPr>
          <a:xfrm>
            <a:off x="5517839" y="2716918"/>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before</a:t>
            </a:r>
            <a:endParaRPr lang="en-US" sz="1200" dirty="0"/>
          </a:p>
        </p:txBody>
      </p:sp>
      <p:sp>
        <p:nvSpPr>
          <p:cNvPr id="25" name="Rectangle 24"/>
          <p:cNvSpPr>
            <a:spLocks noChangeAspect="1"/>
          </p:cNvSpPr>
          <p:nvPr/>
        </p:nvSpPr>
        <p:spPr>
          <a:xfrm>
            <a:off x="5517839" y="3355137"/>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_next(context);</a:t>
            </a:r>
            <a:endParaRPr lang="en-US" sz="1200" dirty="0"/>
          </a:p>
        </p:txBody>
      </p:sp>
      <p:sp>
        <p:nvSpPr>
          <p:cNvPr id="28" name="Rectangle 27"/>
          <p:cNvSpPr>
            <a:spLocks noChangeAspect="1"/>
          </p:cNvSpPr>
          <p:nvPr/>
        </p:nvSpPr>
        <p:spPr>
          <a:xfrm>
            <a:off x="5517830" y="3993345"/>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after</a:t>
            </a:r>
            <a:endParaRPr lang="en-US" sz="1200" dirty="0"/>
          </a:p>
        </p:txBody>
      </p:sp>
      <p:sp>
        <p:nvSpPr>
          <p:cNvPr id="30" name="Rectangle 29"/>
          <p:cNvSpPr/>
          <p:nvPr/>
        </p:nvSpPr>
        <p:spPr>
          <a:xfrm>
            <a:off x="8738066" y="2574252"/>
            <a:ext cx="2497742" cy="2011230"/>
          </a:xfrm>
          <a:prstGeom prst="rect">
            <a:avLst/>
          </a:prstGeom>
          <a:solidFill>
            <a:srgbClr val="C5A667"/>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p:txBody>
      </p:sp>
      <p:sp>
        <p:nvSpPr>
          <p:cNvPr id="31" name="Rectangle 30"/>
          <p:cNvSpPr>
            <a:spLocks noChangeAspect="1"/>
          </p:cNvSpPr>
          <p:nvPr/>
        </p:nvSpPr>
        <p:spPr>
          <a:xfrm>
            <a:off x="8944286" y="2716918"/>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before</a:t>
            </a:r>
            <a:endParaRPr lang="en-US" sz="1200" dirty="0"/>
          </a:p>
        </p:txBody>
      </p:sp>
      <p:sp>
        <p:nvSpPr>
          <p:cNvPr id="32" name="Rectangle 31"/>
          <p:cNvSpPr>
            <a:spLocks noChangeAspect="1"/>
          </p:cNvSpPr>
          <p:nvPr/>
        </p:nvSpPr>
        <p:spPr>
          <a:xfrm>
            <a:off x="8944286" y="3355137"/>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_next(context);</a:t>
            </a:r>
            <a:endParaRPr lang="en-US" sz="1200" dirty="0"/>
          </a:p>
        </p:txBody>
      </p:sp>
      <p:sp>
        <p:nvSpPr>
          <p:cNvPr id="33" name="Rectangle 32"/>
          <p:cNvSpPr>
            <a:spLocks noChangeAspect="1"/>
          </p:cNvSpPr>
          <p:nvPr/>
        </p:nvSpPr>
        <p:spPr>
          <a:xfrm>
            <a:off x="8944277" y="3993345"/>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after</a:t>
            </a:r>
            <a:endParaRPr lang="en-US" sz="1200" dirty="0"/>
          </a:p>
        </p:txBody>
      </p:sp>
    </p:spTree>
    <p:extLst>
      <p:ext uri="{BB962C8B-B14F-4D97-AF65-F5344CB8AC3E}">
        <p14:creationId xmlns:p14="http://schemas.microsoft.com/office/powerpoint/2010/main" val="585630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endCondLst>
                                    <p:cond evt="onNext" delay="0">
                                      <p:tgtEl>
                                        <p:sldTgt/>
                                      </p:tgtEl>
                                    </p:cond>
                                  </p:endCondLst>
                                  <p:childTnLst>
                                    <p:set>
                                      <p:cBhvr>
                                        <p:cTn id="6" dur="indefinite"/>
                                        <p:tgtEl>
                                          <p:spTgt spid="22"/>
                                        </p:tgtEl>
                                        <p:attrNameLst>
                                          <p:attrName>fillcolor</p:attrName>
                                        </p:attrNameLst>
                                      </p:cBhvr>
                                      <p:to>
                                        <p:clrVal>
                                          <a:srgbClr val="FFFF00"/>
                                        </p:clrVal>
                                      </p:to>
                                    </p:set>
                                    <p:set>
                                      <p:cBhvr>
                                        <p:cTn id="7" dur="indefinite"/>
                                        <p:tgtEl>
                                          <p:spTgt spid="22"/>
                                        </p:tgtEl>
                                        <p:attrNameLst>
                                          <p:attrName>fill.type</p:attrName>
                                        </p:attrNameLst>
                                      </p:cBhvr>
                                      <p:to>
                                        <p:strVal val="solid"/>
                                      </p:to>
                                    </p:set>
                                    <p:set>
                                      <p:cBhvr>
                                        <p:cTn id="8" dur="indefinite"/>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1" nodeType="clickEffect">
                                  <p:stCondLst>
                                    <p:cond delay="0"/>
                                  </p:stCondLst>
                                  <p:endCondLst>
                                    <p:cond evt="onNext" delay="0">
                                      <p:tgtEl>
                                        <p:sldTgt/>
                                      </p:tgtEl>
                                    </p:cond>
                                  </p:endCondLst>
                                  <p:childTnLst>
                                    <p:set>
                                      <p:cBhvr>
                                        <p:cTn id="12" dur="indefinite"/>
                                        <p:tgtEl>
                                          <p:spTgt spid="26"/>
                                        </p:tgtEl>
                                        <p:attrNameLst>
                                          <p:attrName>fillcolor</p:attrName>
                                        </p:attrNameLst>
                                      </p:cBhvr>
                                      <p:to>
                                        <p:clrVal>
                                          <a:srgbClr val="FFFF00"/>
                                        </p:clrVal>
                                      </p:to>
                                    </p:set>
                                    <p:set>
                                      <p:cBhvr>
                                        <p:cTn id="13" dur="indefinite"/>
                                        <p:tgtEl>
                                          <p:spTgt spid="26"/>
                                        </p:tgtEl>
                                        <p:attrNameLst>
                                          <p:attrName>fill.type</p:attrName>
                                        </p:attrNameLst>
                                      </p:cBhvr>
                                      <p:to>
                                        <p:strVal val="solid"/>
                                      </p:to>
                                    </p:set>
                                    <p:set>
                                      <p:cBhvr>
                                        <p:cTn id="14" dur="indefinite"/>
                                        <p:tgtEl>
                                          <p:spTgt spid="2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1" nodeType="clickEffect">
                                  <p:stCondLst>
                                    <p:cond delay="0"/>
                                  </p:stCondLst>
                                  <p:endCondLst>
                                    <p:cond evt="onNext" delay="0">
                                      <p:tgtEl>
                                        <p:sldTgt/>
                                      </p:tgtEl>
                                    </p:cond>
                                  </p:endCondLst>
                                  <p:childTnLst>
                                    <p:set>
                                      <p:cBhvr>
                                        <p:cTn id="18" dur="indefinite"/>
                                        <p:tgtEl>
                                          <p:spTgt spid="23"/>
                                        </p:tgtEl>
                                        <p:attrNameLst>
                                          <p:attrName>fillcolor</p:attrName>
                                        </p:attrNameLst>
                                      </p:cBhvr>
                                      <p:to>
                                        <p:clrVal>
                                          <a:srgbClr val="FFFF00"/>
                                        </p:clrVal>
                                      </p:to>
                                    </p:set>
                                    <p:set>
                                      <p:cBhvr>
                                        <p:cTn id="19" dur="indefinite"/>
                                        <p:tgtEl>
                                          <p:spTgt spid="23"/>
                                        </p:tgtEl>
                                        <p:attrNameLst>
                                          <p:attrName>fill.type</p:attrName>
                                        </p:attrNameLst>
                                      </p:cBhvr>
                                      <p:to>
                                        <p:strVal val="solid"/>
                                      </p:to>
                                    </p:set>
                                    <p:set>
                                      <p:cBhvr>
                                        <p:cTn id="20" dur="indefinite"/>
                                        <p:tgtEl>
                                          <p:spTgt spid="23"/>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1" nodeType="clickEffect">
                                  <p:stCondLst>
                                    <p:cond delay="0"/>
                                  </p:stCondLst>
                                  <p:endCondLst>
                                    <p:cond evt="onNext" delay="0">
                                      <p:tgtEl>
                                        <p:sldTgt/>
                                      </p:tgtEl>
                                    </p:cond>
                                  </p:endCondLst>
                                  <p:childTnLst>
                                    <p:set>
                                      <p:cBhvr>
                                        <p:cTn id="24" dur="indefinite"/>
                                        <p:tgtEl>
                                          <p:spTgt spid="25"/>
                                        </p:tgtEl>
                                        <p:attrNameLst>
                                          <p:attrName>fillcolor</p:attrName>
                                        </p:attrNameLst>
                                      </p:cBhvr>
                                      <p:to>
                                        <p:clrVal>
                                          <a:srgbClr val="FFFF00"/>
                                        </p:clrVal>
                                      </p:to>
                                    </p:set>
                                    <p:set>
                                      <p:cBhvr>
                                        <p:cTn id="25" dur="indefinite"/>
                                        <p:tgtEl>
                                          <p:spTgt spid="25"/>
                                        </p:tgtEl>
                                        <p:attrNameLst>
                                          <p:attrName>fill.type</p:attrName>
                                        </p:attrNameLst>
                                      </p:cBhvr>
                                      <p:to>
                                        <p:strVal val="solid"/>
                                      </p:to>
                                    </p:set>
                                    <p:set>
                                      <p:cBhvr>
                                        <p:cTn id="26" dur="indefinite"/>
                                        <p:tgtEl>
                                          <p:spTgt spid="25"/>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1" nodeType="clickEffect">
                                  <p:stCondLst>
                                    <p:cond delay="0"/>
                                  </p:stCondLst>
                                  <p:endCondLst>
                                    <p:cond evt="onNext" delay="0">
                                      <p:tgtEl>
                                        <p:sldTgt/>
                                      </p:tgtEl>
                                    </p:cond>
                                  </p:endCondLst>
                                  <p:childTnLst>
                                    <p:set>
                                      <p:cBhvr>
                                        <p:cTn id="30" dur="indefinite"/>
                                        <p:tgtEl>
                                          <p:spTgt spid="31"/>
                                        </p:tgtEl>
                                        <p:attrNameLst>
                                          <p:attrName>fillcolor</p:attrName>
                                        </p:attrNameLst>
                                      </p:cBhvr>
                                      <p:to>
                                        <p:clrVal>
                                          <a:srgbClr val="FFFF00"/>
                                        </p:clrVal>
                                      </p:to>
                                    </p:set>
                                    <p:set>
                                      <p:cBhvr>
                                        <p:cTn id="31" dur="indefinite"/>
                                        <p:tgtEl>
                                          <p:spTgt spid="31"/>
                                        </p:tgtEl>
                                        <p:attrNameLst>
                                          <p:attrName>fill.type</p:attrName>
                                        </p:attrNameLst>
                                      </p:cBhvr>
                                      <p:to>
                                        <p:strVal val="solid"/>
                                      </p:to>
                                    </p:set>
                                    <p:set>
                                      <p:cBhvr>
                                        <p:cTn id="32" dur="indefinite"/>
                                        <p:tgtEl>
                                          <p:spTgt spid="31"/>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1" nodeType="clickEffect">
                                  <p:stCondLst>
                                    <p:cond delay="0"/>
                                  </p:stCondLst>
                                  <p:endCondLst>
                                    <p:cond evt="onNext" delay="0">
                                      <p:tgtEl>
                                        <p:sldTgt/>
                                      </p:tgtEl>
                                    </p:cond>
                                  </p:endCondLst>
                                  <p:childTnLst>
                                    <p:set>
                                      <p:cBhvr>
                                        <p:cTn id="36" dur="indefinite"/>
                                        <p:tgtEl>
                                          <p:spTgt spid="32"/>
                                        </p:tgtEl>
                                        <p:attrNameLst>
                                          <p:attrName>fillcolor</p:attrName>
                                        </p:attrNameLst>
                                      </p:cBhvr>
                                      <p:to>
                                        <p:clrVal>
                                          <a:srgbClr val="FFFF00"/>
                                        </p:clrVal>
                                      </p:to>
                                    </p:set>
                                    <p:set>
                                      <p:cBhvr>
                                        <p:cTn id="37" dur="indefinite"/>
                                        <p:tgtEl>
                                          <p:spTgt spid="32"/>
                                        </p:tgtEl>
                                        <p:attrNameLst>
                                          <p:attrName>fill.type</p:attrName>
                                        </p:attrNameLst>
                                      </p:cBhvr>
                                      <p:to>
                                        <p:strVal val="solid"/>
                                      </p:to>
                                    </p:set>
                                    <p:set>
                                      <p:cBhvr>
                                        <p:cTn id="38" dur="indefinite"/>
                                        <p:tgtEl>
                                          <p:spTgt spid="32"/>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1" nodeType="clickEffect">
                                  <p:stCondLst>
                                    <p:cond delay="0"/>
                                  </p:stCondLst>
                                  <p:endCondLst>
                                    <p:cond evt="onNext" delay="0">
                                      <p:tgtEl>
                                        <p:sldTgt/>
                                      </p:tgtEl>
                                    </p:cond>
                                  </p:endCondLst>
                                  <p:childTnLst>
                                    <p:set>
                                      <p:cBhvr>
                                        <p:cTn id="42" dur="indefinite"/>
                                        <p:tgtEl>
                                          <p:spTgt spid="33"/>
                                        </p:tgtEl>
                                        <p:attrNameLst>
                                          <p:attrName>fillcolor</p:attrName>
                                        </p:attrNameLst>
                                      </p:cBhvr>
                                      <p:to>
                                        <p:clrVal>
                                          <a:srgbClr val="FFFF00"/>
                                        </p:clrVal>
                                      </p:to>
                                    </p:set>
                                    <p:set>
                                      <p:cBhvr>
                                        <p:cTn id="43" dur="indefinite"/>
                                        <p:tgtEl>
                                          <p:spTgt spid="33"/>
                                        </p:tgtEl>
                                        <p:attrNameLst>
                                          <p:attrName>fill.type</p:attrName>
                                        </p:attrNameLst>
                                      </p:cBhvr>
                                      <p:to>
                                        <p:strVal val="solid"/>
                                      </p:to>
                                    </p:set>
                                    <p:set>
                                      <p:cBhvr>
                                        <p:cTn id="44" dur="indefinite"/>
                                        <p:tgtEl>
                                          <p:spTgt spid="33"/>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1" nodeType="clickEffect">
                                  <p:stCondLst>
                                    <p:cond delay="0"/>
                                  </p:stCondLst>
                                  <p:endCondLst>
                                    <p:cond evt="onNext" delay="0">
                                      <p:tgtEl>
                                        <p:sldTgt/>
                                      </p:tgtEl>
                                    </p:cond>
                                  </p:endCondLst>
                                  <p:childTnLst>
                                    <p:set>
                                      <p:cBhvr>
                                        <p:cTn id="48" dur="indefinite"/>
                                        <p:tgtEl>
                                          <p:spTgt spid="28"/>
                                        </p:tgtEl>
                                        <p:attrNameLst>
                                          <p:attrName>fillcolor</p:attrName>
                                        </p:attrNameLst>
                                      </p:cBhvr>
                                      <p:to>
                                        <p:clrVal>
                                          <a:srgbClr val="FFFF00"/>
                                        </p:clrVal>
                                      </p:to>
                                    </p:set>
                                    <p:set>
                                      <p:cBhvr>
                                        <p:cTn id="49" dur="indefinite"/>
                                        <p:tgtEl>
                                          <p:spTgt spid="28"/>
                                        </p:tgtEl>
                                        <p:attrNameLst>
                                          <p:attrName>fill.type</p:attrName>
                                        </p:attrNameLst>
                                      </p:cBhvr>
                                      <p:to>
                                        <p:strVal val="solid"/>
                                      </p:to>
                                    </p:set>
                                    <p:set>
                                      <p:cBhvr>
                                        <p:cTn id="50" dur="indefinite"/>
                                        <p:tgtEl>
                                          <p:spTgt spid="28"/>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 presetClass="emph" presetSubtype="1" nodeType="clickEffect">
                                  <p:stCondLst>
                                    <p:cond delay="0"/>
                                  </p:stCondLst>
                                  <p:endCondLst>
                                    <p:cond evt="onNext" delay="0">
                                      <p:tgtEl>
                                        <p:sldTgt/>
                                      </p:tgtEl>
                                    </p:cond>
                                  </p:endCondLst>
                                  <p:childTnLst>
                                    <p:set>
                                      <p:cBhvr>
                                        <p:cTn id="54" dur="indefinite"/>
                                        <p:tgtEl>
                                          <p:spTgt spid="27"/>
                                        </p:tgtEl>
                                        <p:attrNameLst>
                                          <p:attrName>fillcolor</p:attrName>
                                        </p:attrNameLst>
                                      </p:cBhvr>
                                      <p:to>
                                        <p:clrVal>
                                          <a:srgbClr val="FFFF00"/>
                                        </p:clrVal>
                                      </p:to>
                                    </p:set>
                                    <p:set>
                                      <p:cBhvr>
                                        <p:cTn id="55" dur="indefinite"/>
                                        <p:tgtEl>
                                          <p:spTgt spid="27"/>
                                        </p:tgtEl>
                                        <p:attrNameLst>
                                          <p:attrName>fill.type</p:attrName>
                                        </p:attrNameLst>
                                      </p:cBhvr>
                                      <p:to>
                                        <p:strVal val="solid"/>
                                      </p:to>
                                    </p:set>
                                    <p:set>
                                      <p:cBhvr>
                                        <p:cTn id="56" dur="indefinit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91212" y="1857373"/>
            <a:ext cx="3037533" cy="2928091"/>
          </a:xfrm>
          <a:prstGeom prst="rect">
            <a:avLst/>
          </a:prstGeom>
        </p:spPr>
      </p:pic>
      <p:pic>
        <p:nvPicPr>
          <p:cNvPr id="5" name="Picture 4"/>
          <p:cNvPicPr>
            <a:picLocks noChangeAspect="1"/>
          </p:cNvPicPr>
          <p:nvPr/>
        </p:nvPicPr>
        <p:blipFill>
          <a:blip r:embed="rId4"/>
          <a:stretch>
            <a:fillRect/>
          </a:stretch>
        </p:blipFill>
        <p:spPr>
          <a:xfrm>
            <a:off x="7028231" y="1951834"/>
            <a:ext cx="3782542" cy="2739167"/>
          </a:xfrm>
          <a:prstGeom prst="rect">
            <a:avLst/>
          </a:prstGeom>
        </p:spPr>
      </p:pic>
      <p:cxnSp>
        <p:nvCxnSpPr>
          <p:cNvPr id="8" name="Straight Arrow Connector 7"/>
          <p:cNvCxnSpPr>
            <a:stCxn id="3" idx="3"/>
            <a:endCxn id="5" idx="1"/>
          </p:cNvCxnSpPr>
          <p:nvPr/>
        </p:nvCxnSpPr>
        <p:spPr>
          <a:xfrm flipV="1">
            <a:off x="4728745" y="3321418"/>
            <a:ext cx="2299486" cy="1"/>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343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6" name="Rectangle 15"/>
          <p:cNvSpPr/>
          <p:nvPr/>
        </p:nvSpPr>
        <p:spPr>
          <a:xfrm>
            <a:off x="1969561" y="2562019"/>
            <a:ext cx="2497742" cy="2011230"/>
          </a:xfrm>
          <a:prstGeom prst="rect">
            <a:avLst/>
          </a:prstGeom>
          <a:solidFill>
            <a:srgbClr val="C5A667"/>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p:txBody>
      </p:sp>
      <p:sp>
        <p:nvSpPr>
          <p:cNvPr id="22" name="Rectangle 21"/>
          <p:cNvSpPr>
            <a:spLocks noChangeAspect="1"/>
          </p:cNvSpPr>
          <p:nvPr/>
        </p:nvSpPr>
        <p:spPr>
          <a:xfrm>
            <a:off x="2175781" y="2704685"/>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before</a:t>
            </a:r>
            <a:endParaRPr lang="en-US" sz="1200" dirty="0"/>
          </a:p>
        </p:txBody>
      </p:sp>
      <p:sp>
        <p:nvSpPr>
          <p:cNvPr id="26" name="Rectangle 25"/>
          <p:cNvSpPr>
            <a:spLocks noChangeAspect="1"/>
          </p:cNvSpPr>
          <p:nvPr/>
        </p:nvSpPr>
        <p:spPr>
          <a:xfrm>
            <a:off x="2175781" y="3342904"/>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_next(context);</a:t>
            </a:r>
            <a:endParaRPr lang="en-US" sz="1200" dirty="0"/>
          </a:p>
        </p:txBody>
      </p:sp>
      <p:sp>
        <p:nvSpPr>
          <p:cNvPr id="27" name="Rectangle 26"/>
          <p:cNvSpPr>
            <a:spLocks noChangeAspect="1"/>
          </p:cNvSpPr>
          <p:nvPr/>
        </p:nvSpPr>
        <p:spPr>
          <a:xfrm>
            <a:off x="2175772" y="3981112"/>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after</a:t>
            </a:r>
            <a:endParaRPr lang="en-US" sz="1200" dirty="0"/>
          </a:p>
        </p:txBody>
      </p:sp>
      <p:sp>
        <p:nvSpPr>
          <p:cNvPr id="24" name="TextBox 23"/>
          <p:cNvSpPr txBox="1"/>
          <p:nvPr/>
        </p:nvSpPr>
        <p:spPr>
          <a:xfrm>
            <a:off x="3962398" y="470591"/>
            <a:ext cx="4219575" cy="1015663"/>
          </a:xfrm>
          <a:prstGeom prst="rect">
            <a:avLst/>
          </a:prstGeom>
          <a:noFill/>
        </p:spPr>
        <p:txBody>
          <a:bodyPr wrap="square" rtlCol="0">
            <a:spAutoFit/>
          </a:bodyPr>
          <a:lstStyle/>
          <a:p>
            <a:pPr algn="ctr"/>
            <a:r>
              <a:rPr lang="en-US" sz="6000" dirty="0"/>
              <a:t>Middleware</a:t>
            </a:r>
          </a:p>
        </p:txBody>
      </p:sp>
      <p:pic>
        <p:nvPicPr>
          <p:cNvPr id="8" name="Picture 7"/>
          <p:cNvPicPr>
            <a:picLocks noChangeAspect="1"/>
          </p:cNvPicPr>
          <p:nvPr/>
        </p:nvPicPr>
        <p:blipFill>
          <a:blip r:embed="rId3"/>
          <a:stretch>
            <a:fillRect/>
          </a:stretch>
        </p:blipFill>
        <p:spPr>
          <a:xfrm>
            <a:off x="-1312498" y="2340115"/>
            <a:ext cx="2521417" cy="2430571"/>
          </a:xfrm>
          <a:prstGeom prst="rect">
            <a:avLst/>
          </a:prstGeom>
        </p:spPr>
      </p:pic>
      <p:sp>
        <p:nvSpPr>
          <p:cNvPr id="21" name="Rectangle 20"/>
          <p:cNvSpPr/>
          <p:nvPr/>
        </p:nvSpPr>
        <p:spPr>
          <a:xfrm>
            <a:off x="5311619" y="2574252"/>
            <a:ext cx="2497742" cy="2011230"/>
          </a:xfrm>
          <a:prstGeom prst="rect">
            <a:avLst/>
          </a:prstGeom>
          <a:solidFill>
            <a:srgbClr val="C5A667"/>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p:txBody>
      </p:sp>
      <p:sp>
        <p:nvSpPr>
          <p:cNvPr id="23" name="Rectangle 22"/>
          <p:cNvSpPr>
            <a:spLocks noChangeAspect="1"/>
          </p:cNvSpPr>
          <p:nvPr/>
        </p:nvSpPr>
        <p:spPr>
          <a:xfrm>
            <a:off x="5517839" y="2716918"/>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before</a:t>
            </a:r>
            <a:endParaRPr lang="en-US" sz="1200" dirty="0"/>
          </a:p>
        </p:txBody>
      </p:sp>
      <p:sp>
        <p:nvSpPr>
          <p:cNvPr id="25" name="Rectangle 24"/>
          <p:cNvSpPr>
            <a:spLocks noChangeAspect="1"/>
          </p:cNvSpPr>
          <p:nvPr/>
        </p:nvSpPr>
        <p:spPr>
          <a:xfrm>
            <a:off x="5517839" y="3355137"/>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_next(context);</a:t>
            </a:r>
            <a:endParaRPr lang="en-US" sz="1200" dirty="0"/>
          </a:p>
        </p:txBody>
      </p:sp>
      <p:sp>
        <p:nvSpPr>
          <p:cNvPr id="28" name="Rectangle 27"/>
          <p:cNvSpPr>
            <a:spLocks noChangeAspect="1"/>
          </p:cNvSpPr>
          <p:nvPr/>
        </p:nvSpPr>
        <p:spPr>
          <a:xfrm>
            <a:off x="5517830" y="3993345"/>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after</a:t>
            </a:r>
            <a:endParaRPr lang="en-US" sz="1200" dirty="0"/>
          </a:p>
        </p:txBody>
      </p:sp>
      <p:sp>
        <p:nvSpPr>
          <p:cNvPr id="30" name="Rectangle 29"/>
          <p:cNvSpPr/>
          <p:nvPr/>
        </p:nvSpPr>
        <p:spPr>
          <a:xfrm>
            <a:off x="8738066" y="2574252"/>
            <a:ext cx="2497742" cy="2011230"/>
          </a:xfrm>
          <a:prstGeom prst="rect">
            <a:avLst/>
          </a:prstGeom>
          <a:solidFill>
            <a:srgbClr val="C5A667"/>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p:txBody>
      </p:sp>
      <p:sp>
        <p:nvSpPr>
          <p:cNvPr id="31" name="Rectangle 30"/>
          <p:cNvSpPr>
            <a:spLocks noChangeAspect="1"/>
          </p:cNvSpPr>
          <p:nvPr/>
        </p:nvSpPr>
        <p:spPr>
          <a:xfrm>
            <a:off x="8944286" y="2716918"/>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before</a:t>
            </a:r>
            <a:endParaRPr lang="en-US" sz="1200" dirty="0"/>
          </a:p>
        </p:txBody>
      </p:sp>
      <p:sp>
        <p:nvSpPr>
          <p:cNvPr id="32" name="Rectangle 31"/>
          <p:cNvSpPr>
            <a:spLocks noChangeAspect="1"/>
          </p:cNvSpPr>
          <p:nvPr/>
        </p:nvSpPr>
        <p:spPr>
          <a:xfrm>
            <a:off x="8944286" y="3355137"/>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_next(context);</a:t>
            </a:r>
            <a:endParaRPr lang="en-US" sz="1200" dirty="0"/>
          </a:p>
        </p:txBody>
      </p:sp>
      <p:sp>
        <p:nvSpPr>
          <p:cNvPr id="33" name="Rectangle 32"/>
          <p:cNvSpPr>
            <a:spLocks noChangeAspect="1"/>
          </p:cNvSpPr>
          <p:nvPr/>
        </p:nvSpPr>
        <p:spPr>
          <a:xfrm>
            <a:off x="8944277" y="3993345"/>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after</a:t>
            </a:r>
            <a:endParaRPr lang="en-US" sz="1200" dirty="0"/>
          </a:p>
        </p:txBody>
      </p:sp>
      <p:sp>
        <p:nvSpPr>
          <p:cNvPr id="2" name="TextBox 1"/>
          <p:cNvSpPr txBox="1"/>
          <p:nvPr/>
        </p:nvSpPr>
        <p:spPr>
          <a:xfrm>
            <a:off x="1773032" y="1940855"/>
            <a:ext cx="2876550" cy="523220"/>
          </a:xfrm>
          <a:prstGeom prst="rect">
            <a:avLst/>
          </a:prstGeom>
          <a:noFill/>
        </p:spPr>
        <p:txBody>
          <a:bodyPr wrap="square" rtlCol="0">
            <a:spAutoFit/>
          </a:bodyPr>
          <a:lstStyle/>
          <a:p>
            <a:pPr algn="ctr"/>
            <a:r>
              <a:rPr lang="en-US" sz="2800" dirty="0"/>
              <a:t>String </a:t>
            </a:r>
            <a:r>
              <a:rPr lang="en-US" sz="2800" dirty="0" err="1"/>
              <a:t>Appender</a:t>
            </a:r>
            <a:endParaRPr lang="en-US" sz="2800" dirty="0"/>
          </a:p>
        </p:txBody>
      </p:sp>
      <p:sp>
        <p:nvSpPr>
          <p:cNvPr id="17" name="TextBox 16"/>
          <p:cNvSpPr txBox="1"/>
          <p:nvPr/>
        </p:nvSpPr>
        <p:spPr>
          <a:xfrm>
            <a:off x="5115090" y="1940855"/>
            <a:ext cx="2876550" cy="523220"/>
          </a:xfrm>
          <a:prstGeom prst="rect">
            <a:avLst/>
          </a:prstGeom>
          <a:noFill/>
        </p:spPr>
        <p:txBody>
          <a:bodyPr wrap="square" rtlCol="0">
            <a:spAutoFit/>
          </a:bodyPr>
          <a:lstStyle/>
          <a:p>
            <a:pPr algn="ctr"/>
            <a:r>
              <a:rPr lang="en-US" sz="2800" dirty="0"/>
              <a:t>Static File</a:t>
            </a:r>
          </a:p>
        </p:txBody>
      </p:sp>
      <p:sp>
        <p:nvSpPr>
          <p:cNvPr id="18" name="TextBox 17"/>
          <p:cNvSpPr txBox="1"/>
          <p:nvPr/>
        </p:nvSpPr>
        <p:spPr>
          <a:xfrm>
            <a:off x="8541537" y="1945052"/>
            <a:ext cx="2876550" cy="523220"/>
          </a:xfrm>
          <a:prstGeom prst="rect">
            <a:avLst/>
          </a:prstGeom>
          <a:noFill/>
        </p:spPr>
        <p:txBody>
          <a:bodyPr wrap="square" rtlCol="0">
            <a:spAutoFit/>
          </a:bodyPr>
          <a:lstStyle/>
          <a:p>
            <a:pPr algn="ctr"/>
            <a:r>
              <a:rPr lang="en-US" sz="2800" dirty="0"/>
              <a:t>MVC</a:t>
            </a:r>
          </a:p>
        </p:txBody>
      </p:sp>
    </p:spTree>
    <p:extLst>
      <p:ext uri="{BB962C8B-B14F-4D97-AF65-F5344CB8AC3E}">
        <p14:creationId xmlns:p14="http://schemas.microsoft.com/office/powerpoint/2010/main" val="1477382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1" nodeType="clickEffect">
                                  <p:stCondLst>
                                    <p:cond delay="0"/>
                                  </p:stCondLst>
                                  <p:endCondLst>
                                    <p:cond evt="onNext" delay="0">
                                      <p:tgtEl>
                                        <p:sldTgt/>
                                      </p:tgtEl>
                                    </p:cond>
                                  </p:endCondLst>
                                  <p:childTnLst>
                                    <p:set>
                                      <p:cBhvr>
                                        <p:cTn id="14" dur="indefinite"/>
                                        <p:tgtEl>
                                          <p:spTgt spid="22"/>
                                        </p:tgtEl>
                                        <p:attrNameLst>
                                          <p:attrName>fillcolor</p:attrName>
                                        </p:attrNameLst>
                                      </p:cBhvr>
                                      <p:to>
                                        <p:clrVal>
                                          <a:srgbClr val="FFFF00"/>
                                        </p:clrVal>
                                      </p:to>
                                    </p:set>
                                    <p:set>
                                      <p:cBhvr>
                                        <p:cTn id="15" dur="indefinite"/>
                                        <p:tgtEl>
                                          <p:spTgt spid="22"/>
                                        </p:tgtEl>
                                        <p:attrNameLst>
                                          <p:attrName>fill.type</p:attrName>
                                        </p:attrNameLst>
                                      </p:cBhvr>
                                      <p:to>
                                        <p:strVal val="solid"/>
                                      </p:to>
                                    </p:set>
                                    <p:set>
                                      <p:cBhvr>
                                        <p:cTn id="16" dur="indefinite"/>
                                        <p:tgtEl>
                                          <p:spTgt spid="22"/>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1" nodeType="clickEffect">
                                  <p:stCondLst>
                                    <p:cond delay="0"/>
                                  </p:stCondLst>
                                  <p:endCondLst>
                                    <p:cond evt="onNext" delay="0">
                                      <p:tgtEl>
                                        <p:sldTgt/>
                                      </p:tgtEl>
                                    </p:cond>
                                  </p:endCondLst>
                                  <p:childTnLst>
                                    <p:set>
                                      <p:cBhvr>
                                        <p:cTn id="20" dur="indefinite"/>
                                        <p:tgtEl>
                                          <p:spTgt spid="26"/>
                                        </p:tgtEl>
                                        <p:attrNameLst>
                                          <p:attrName>fillcolor</p:attrName>
                                        </p:attrNameLst>
                                      </p:cBhvr>
                                      <p:to>
                                        <p:clrVal>
                                          <a:srgbClr val="FFFF00"/>
                                        </p:clrVal>
                                      </p:to>
                                    </p:set>
                                    <p:set>
                                      <p:cBhvr>
                                        <p:cTn id="21" dur="indefinite"/>
                                        <p:tgtEl>
                                          <p:spTgt spid="26"/>
                                        </p:tgtEl>
                                        <p:attrNameLst>
                                          <p:attrName>fill.type</p:attrName>
                                        </p:attrNameLst>
                                      </p:cBhvr>
                                      <p:to>
                                        <p:strVal val="solid"/>
                                      </p:to>
                                    </p:set>
                                    <p:set>
                                      <p:cBhvr>
                                        <p:cTn id="22" dur="indefinite"/>
                                        <p:tgtEl>
                                          <p:spTgt spid="26"/>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1" nodeType="clickEffect">
                                  <p:stCondLst>
                                    <p:cond delay="0"/>
                                  </p:stCondLst>
                                  <p:endCondLst>
                                    <p:cond evt="onNext" delay="0">
                                      <p:tgtEl>
                                        <p:sldTgt/>
                                      </p:tgtEl>
                                    </p:cond>
                                  </p:endCondLst>
                                  <p:childTnLst>
                                    <p:set>
                                      <p:cBhvr>
                                        <p:cTn id="26" dur="indefinite"/>
                                        <p:tgtEl>
                                          <p:spTgt spid="23"/>
                                        </p:tgtEl>
                                        <p:attrNameLst>
                                          <p:attrName>fillcolor</p:attrName>
                                        </p:attrNameLst>
                                      </p:cBhvr>
                                      <p:to>
                                        <p:clrVal>
                                          <a:srgbClr val="FFFF00"/>
                                        </p:clrVal>
                                      </p:to>
                                    </p:set>
                                    <p:set>
                                      <p:cBhvr>
                                        <p:cTn id="27" dur="indefinite"/>
                                        <p:tgtEl>
                                          <p:spTgt spid="23"/>
                                        </p:tgtEl>
                                        <p:attrNameLst>
                                          <p:attrName>fill.type</p:attrName>
                                        </p:attrNameLst>
                                      </p:cBhvr>
                                      <p:to>
                                        <p:strVal val="solid"/>
                                      </p:to>
                                    </p:set>
                                    <p:set>
                                      <p:cBhvr>
                                        <p:cTn id="28" dur="indefinite"/>
                                        <p:tgtEl>
                                          <p:spTgt spid="23"/>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1" nodeType="clickEffect">
                                  <p:stCondLst>
                                    <p:cond delay="0"/>
                                  </p:stCondLst>
                                  <p:endCondLst>
                                    <p:cond evt="onNext" delay="0">
                                      <p:tgtEl>
                                        <p:sldTgt/>
                                      </p:tgtEl>
                                    </p:cond>
                                  </p:endCondLst>
                                  <p:childTnLst>
                                    <p:set>
                                      <p:cBhvr>
                                        <p:cTn id="32" dur="indefinite"/>
                                        <p:tgtEl>
                                          <p:spTgt spid="28"/>
                                        </p:tgtEl>
                                        <p:attrNameLst>
                                          <p:attrName>fillcolor</p:attrName>
                                        </p:attrNameLst>
                                      </p:cBhvr>
                                      <p:to>
                                        <p:clrVal>
                                          <a:srgbClr val="FFFF00"/>
                                        </p:clrVal>
                                      </p:to>
                                    </p:set>
                                    <p:set>
                                      <p:cBhvr>
                                        <p:cTn id="33" dur="indefinite"/>
                                        <p:tgtEl>
                                          <p:spTgt spid="28"/>
                                        </p:tgtEl>
                                        <p:attrNameLst>
                                          <p:attrName>fill.type</p:attrName>
                                        </p:attrNameLst>
                                      </p:cBhvr>
                                      <p:to>
                                        <p:strVal val="solid"/>
                                      </p:to>
                                    </p:set>
                                    <p:set>
                                      <p:cBhvr>
                                        <p:cTn id="34" dur="indefinite"/>
                                        <p:tgtEl>
                                          <p:spTgt spid="28"/>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mph" presetSubtype="1" nodeType="clickEffect">
                                  <p:stCondLst>
                                    <p:cond delay="0"/>
                                  </p:stCondLst>
                                  <p:endCondLst>
                                    <p:cond evt="onNext" delay="0">
                                      <p:tgtEl>
                                        <p:sldTgt/>
                                      </p:tgtEl>
                                    </p:cond>
                                  </p:endCondLst>
                                  <p:childTnLst>
                                    <p:set>
                                      <p:cBhvr>
                                        <p:cTn id="38" dur="indefinite"/>
                                        <p:tgtEl>
                                          <p:spTgt spid="27"/>
                                        </p:tgtEl>
                                        <p:attrNameLst>
                                          <p:attrName>fillcolor</p:attrName>
                                        </p:attrNameLst>
                                      </p:cBhvr>
                                      <p:to>
                                        <p:clrVal>
                                          <a:srgbClr val="FFFF00"/>
                                        </p:clrVal>
                                      </p:to>
                                    </p:set>
                                    <p:set>
                                      <p:cBhvr>
                                        <p:cTn id="39" dur="indefinite"/>
                                        <p:tgtEl>
                                          <p:spTgt spid="27"/>
                                        </p:tgtEl>
                                        <p:attrNameLst>
                                          <p:attrName>fill.type</p:attrName>
                                        </p:attrNameLst>
                                      </p:cBhvr>
                                      <p:to>
                                        <p:strVal val="solid"/>
                                      </p:to>
                                    </p:set>
                                    <p:set>
                                      <p:cBhvr>
                                        <p:cTn id="40" dur="indefinit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6" name="Rectangle 15"/>
          <p:cNvSpPr/>
          <p:nvPr/>
        </p:nvSpPr>
        <p:spPr>
          <a:xfrm>
            <a:off x="1969561" y="2562019"/>
            <a:ext cx="2497742" cy="2011230"/>
          </a:xfrm>
          <a:prstGeom prst="rect">
            <a:avLst/>
          </a:prstGeom>
          <a:solidFill>
            <a:srgbClr val="C5A667"/>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p:txBody>
      </p:sp>
      <p:sp>
        <p:nvSpPr>
          <p:cNvPr id="22" name="Rectangle 21"/>
          <p:cNvSpPr>
            <a:spLocks noChangeAspect="1"/>
          </p:cNvSpPr>
          <p:nvPr/>
        </p:nvSpPr>
        <p:spPr>
          <a:xfrm>
            <a:off x="2175781" y="2704685"/>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before</a:t>
            </a:r>
            <a:endParaRPr lang="en-US" sz="1200" dirty="0"/>
          </a:p>
        </p:txBody>
      </p:sp>
      <p:sp>
        <p:nvSpPr>
          <p:cNvPr id="26" name="Rectangle 25"/>
          <p:cNvSpPr>
            <a:spLocks noChangeAspect="1"/>
          </p:cNvSpPr>
          <p:nvPr/>
        </p:nvSpPr>
        <p:spPr>
          <a:xfrm>
            <a:off x="2175781" y="3342904"/>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_next(context);</a:t>
            </a:r>
            <a:endParaRPr lang="en-US" sz="1200" dirty="0"/>
          </a:p>
        </p:txBody>
      </p:sp>
      <p:sp>
        <p:nvSpPr>
          <p:cNvPr id="27" name="Rectangle 26"/>
          <p:cNvSpPr>
            <a:spLocks noChangeAspect="1"/>
          </p:cNvSpPr>
          <p:nvPr/>
        </p:nvSpPr>
        <p:spPr>
          <a:xfrm>
            <a:off x="2175772" y="3981112"/>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after</a:t>
            </a:r>
            <a:endParaRPr lang="en-US" sz="1200" dirty="0"/>
          </a:p>
        </p:txBody>
      </p:sp>
      <p:sp>
        <p:nvSpPr>
          <p:cNvPr id="24" name="TextBox 23"/>
          <p:cNvSpPr txBox="1"/>
          <p:nvPr/>
        </p:nvSpPr>
        <p:spPr>
          <a:xfrm>
            <a:off x="3962398" y="470591"/>
            <a:ext cx="4219575" cy="1015663"/>
          </a:xfrm>
          <a:prstGeom prst="rect">
            <a:avLst/>
          </a:prstGeom>
          <a:noFill/>
        </p:spPr>
        <p:txBody>
          <a:bodyPr wrap="square" rtlCol="0">
            <a:spAutoFit/>
          </a:bodyPr>
          <a:lstStyle/>
          <a:p>
            <a:pPr algn="ctr"/>
            <a:r>
              <a:rPr lang="en-US" sz="6000" dirty="0"/>
              <a:t>Middleware</a:t>
            </a:r>
          </a:p>
        </p:txBody>
      </p:sp>
      <p:pic>
        <p:nvPicPr>
          <p:cNvPr id="8" name="Picture 7"/>
          <p:cNvPicPr>
            <a:picLocks noChangeAspect="1"/>
          </p:cNvPicPr>
          <p:nvPr/>
        </p:nvPicPr>
        <p:blipFill>
          <a:blip r:embed="rId3"/>
          <a:stretch>
            <a:fillRect/>
          </a:stretch>
        </p:blipFill>
        <p:spPr>
          <a:xfrm>
            <a:off x="-1312498" y="2340115"/>
            <a:ext cx="2521417" cy="2430571"/>
          </a:xfrm>
          <a:prstGeom prst="rect">
            <a:avLst/>
          </a:prstGeom>
        </p:spPr>
      </p:pic>
      <p:sp>
        <p:nvSpPr>
          <p:cNvPr id="21" name="Rectangle 20"/>
          <p:cNvSpPr/>
          <p:nvPr/>
        </p:nvSpPr>
        <p:spPr>
          <a:xfrm>
            <a:off x="5311619" y="2574252"/>
            <a:ext cx="2497742" cy="2011230"/>
          </a:xfrm>
          <a:prstGeom prst="rect">
            <a:avLst/>
          </a:prstGeom>
          <a:solidFill>
            <a:srgbClr val="C5A667"/>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p:txBody>
      </p:sp>
      <p:sp>
        <p:nvSpPr>
          <p:cNvPr id="23" name="Rectangle 22"/>
          <p:cNvSpPr>
            <a:spLocks noChangeAspect="1"/>
          </p:cNvSpPr>
          <p:nvPr/>
        </p:nvSpPr>
        <p:spPr>
          <a:xfrm>
            <a:off x="5517839" y="2716918"/>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before</a:t>
            </a:r>
            <a:endParaRPr lang="en-US" sz="1200" dirty="0"/>
          </a:p>
        </p:txBody>
      </p:sp>
      <p:sp>
        <p:nvSpPr>
          <p:cNvPr id="25" name="Rectangle 24"/>
          <p:cNvSpPr>
            <a:spLocks noChangeAspect="1"/>
          </p:cNvSpPr>
          <p:nvPr/>
        </p:nvSpPr>
        <p:spPr>
          <a:xfrm>
            <a:off x="5517839" y="3355137"/>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_next(context);</a:t>
            </a:r>
            <a:endParaRPr lang="en-US" sz="1200" dirty="0"/>
          </a:p>
        </p:txBody>
      </p:sp>
      <p:sp>
        <p:nvSpPr>
          <p:cNvPr id="28" name="Rectangle 27"/>
          <p:cNvSpPr>
            <a:spLocks noChangeAspect="1"/>
          </p:cNvSpPr>
          <p:nvPr/>
        </p:nvSpPr>
        <p:spPr>
          <a:xfrm>
            <a:off x="5517830" y="3993345"/>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after</a:t>
            </a:r>
            <a:endParaRPr lang="en-US" sz="1200" dirty="0"/>
          </a:p>
        </p:txBody>
      </p:sp>
      <p:sp>
        <p:nvSpPr>
          <p:cNvPr id="30" name="Rectangle 29"/>
          <p:cNvSpPr/>
          <p:nvPr/>
        </p:nvSpPr>
        <p:spPr>
          <a:xfrm>
            <a:off x="8738066" y="2574252"/>
            <a:ext cx="2497742" cy="2011230"/>
          </a:xfrm>
          <a:prstGeom prst="rect">
            <a:avLst/>
          </a:prstGeom>
          <a:solidFill>
            <a:srgbClr val="C5A667"/>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p:txBody>
      </p:sp>
      <p:sp>
        <p:nvSpPr>
          <p:cNvPr id="31" name="Rectangle 30"/>
          <p:cNvSpPr>
            <a:spLocks noChangeAspect="1"/>
          </p:cNvSpPr>
          <p:nvPr/>
        </p:nvSpPr>
        <p:spPr>
          <a:xfrm>
            <a:off x="8944286" y="2716918"/>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before</a:t>
            </a:r>
            <a:endParaRPr lang="en-US" sz="1200" dirty="0"/>
          </a:p>
        </p:txBody>
      </p:sp>
      <p:sp>
        <p:nvSpPr>
          <p:cNvPr id="32" name="Rectangle 31"/>
          <p:cNvSpPr>
            <a:spLocks noChangeAspect="1"/>
          </p:cNvSpPr>
          <p:nvPr/>
        </p:nvSpPr>
        <p:spPr>
          <a:xfrm>
            <a:off x="8944286" y="3355137"/>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_next(context);</a:t>
            </a:r>
            <a:endParaRPr lang="en-US" sz="1200" dirty="0"/>
          </a:p>
        </p:txBody>
      </p:sp>
      <p:sp>
        <p:nvSpPr>
          <p:cNvPr id="33" name="Rectangle 32"/>
          <p:cNvSpPr>
            <a:spLocks noChangeAspect="1"/>
          </p:cNvSpPr>
          <p:nvPr/>
        </p:nvSpPr>
        <p:spPr>
          <a:xfrm>
            <a:off x="8944277" y="3993345"/>
            <a:ext cx="2071070" cy="4249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8000"/>
                </a:solidFill>
                <a:latin typeface="Consolas" panose="020B0609020204030204" pitchFamily="49" charset="0"/>
              </a:rPr>
              <a:t>// Do something after</a:t>
            </a:r>
            <a:endParaRPr lang="en-US" sz="1200" dirty="0"/>
          </a:p>
        </p:txBody>
      </p:sp>
      <p:sp>
        <p:nvSpPr>
          <p:cNvPr id="2" name="TextBox 1"/>
          <p:cNvSpPr txBox="1"/>
          <p:nvPr/>
        </p:nvSpPr>
        <p:spPr>
          <a:xfrm>
            <a:off x="1773032" y="1940855"/>
            <a:ext cx="2876550" cy="523220"/>
          </a:xfrm>
          <a:prstGeom prst="rect">
            <a:avLst/>
          </a:prstGeom>
          <a:noFill/>
        </p:spPr>
        <p:txBody>
          <a:bodyPr wrap="square" rtlCol="0">
            <a:spAutoFit/>
          </a:bodyPr>
          <a:lstStyle/>
          <a:p>
            <a:pPr algn="ctr"/>
            <a:r>
              <a:rPr lang="en-US" sz="2800" dirty="0"/>
              <a:t>String </a:t>
            </a:r>
            <a:r>
              <a:rPr lang="en-US" sz="2800" dirty="0" err="1"/>
              <a:t>Appender</a:t>
            </a:r>
            <a:endParaRPr lang="en-US" sz="2800" dirty="0"/>
          </a:p>
        </p:txBody>
      </p:sp>
      <p:sp>
        <p:nvSpPr>
          <p:cNvPr id="17" name="TextBox 16"/>
          <p:cNvSpPr txBox="1"/>
          <p:nvPr/>
        </p:nvSpPr>
        <p:spPr>
          <a:xfrm>
            <a:off x="5115090" y="1940855"/>
            <a:ext cx="2876550" cy="523220"/>
          </a:xfrm>
          <a:prstGeom prst="rect">
            <a:avLst/>
          </a:prstGeom>
          <a:noFill/>
        </p:spPr>
        <p:txBody>
          <a:bodyPr wrap="square" rtlCol="0">
            <a:spAutoFit/>
          </a:bodyPr>
          <a:lstStyle/>
          <a:p>
            <a:pPr algn="ctr"/>
            <a:r>
              <a:rPr lang="en-US" sz="2800" dirty="0"/>
              <a:t>Static File</a:t>
            </a:r>
          </a:p>
        </p:txBody>
      </p:sp>
      <p:sp>
        <p:nvSpPr>
          <p:cNvPr id="18" name="TextBox 17"/>
          <p:cNvSpPr txBox="1"/>
          <p:nvPr/>
        </p:nvSpPr>
        <p:spPr>
          <a:xfrm>
            <a:off x="8541537" y="1945052"/>
            <a:ext cx="2876550" cy="523220"/>
          </a:xfrm>
          <a:prstGeom prst="rect">
            <a:avLst/>
          </a:prstGeom>
          <a:noFill/>
        </p:spPr>
        <p:txBody>
          <a:bodyPr wrap="square" rtlCol="0">
            <a:spAutoFit/>
          </a:bodyPr>
          <a:lstStyle/>
          <a:p>
            <a:pPr algn="ctr"/>
            <a:r>
              <a:rPr lang="en-US" sz="2800" dirty="0"/>
              <a:t>MVC</a:t>
            </a:r>
          </a:p>
        </p:txBody>
      </p:sp>
    </p:spTree>
    <p:extLst>
      <p:ext uri="{BB962C8B-B14F-4D97-AF65-F5344CB8AC3E}">
        <p14:creationId xmlns:p14="http://schemas.microsoft.com/office/powerpoint/2010/main" val="2809906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758952"/>
            <a:ext cx="10058400" cy="3165348"/>
          </a:xfrm>
        </p:spPr>
        <p:txBody>
          <a:bodyPr/>
          <a:lstStyle/>
          <a:p>
            <a:r>
              <a:rPr lang="en-US" dirty="0"/>
              <a:t>Demo Time</a:t>
            </a:r>
          </a:p>
        </p:txBody>
      </p:sp>
      <p:sp>
        <p:nvSpPr>
          <p:cNvPr id="5" name="Text Placeholder 4"/>
          <p:cNvSpPr>
            <a:spLocks noGrp="1"/>
          </p:cNvSpPr>
          <p:nvPr>
            <p:ph type="body" idx="1"/>
          </p:nvPr>
        </p:nvSpPr>
        <p:spPr>
          <a:xfrm>
            <a:off x="1097279" y="4400527"/>
            <a:ext cx="10214885" cy="2123313"/>
          </a:xfrm>
        </p:spPr>
        <p:txBody>
          <a:bodyPr>
            <a:normAutofit/>
          </a:bodyPr>
          <a:lstStyle/>
          <a:p>
            <a:endParaRPr lang="en-US" dirty="0"/>
          </a:p>
        </p:txBody>
      </p:sp>
    </p:spTree>
    <p:extLst>
      <p:ext uri="{BB962C8B-B14F-4D97-AF65-F5344CB8AC3E}">
        <p14:creationId xmlns:p14="http://schemas.microsoft.com/office/powerpoint/2010/main" val="351658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635127"/>
            <a:ext cx="10058400" cy="1069848"/>
          </a:xfrm>
        </p:spPr>
        <p:txBody>
          <a:bodyPr anchor="t">
            <a:normAutofit/>
          </a:bodyPr>
          <a:lstStyle/>
          <a:p>
            <a:pPr algn="ctr"/>
            <a:r>
              <a:rPr lang="en-US" sz="7200" dirty="0"/>
              <a:t>Thanks!</a:t>
            </a:r>
          </a:p>
        </p:txBody>
      </p:sp>
      <p:sp>
        <p:nvSpPr>
          <p:cNvPr id="3" name="Subtitle 2"/>
          <p:cNvSpPr>
            <a:spLocks noGrp="1"/>
          </p:cNvSpPr>
          <p:nvPr>
            <p:ph type="subTitle" idx="1"/>
          </p:nvPr>
        </p:nvSpPr>
        <p:spPr>
          <a:xfrm>
            <a:off x="1085536" y="4462878"/>
            <a:ext cx="4146863" cy="1143000"/>
          </a:xfrm>
        </p:spPr>
        <p:txBody>
          <a:bodyPr numCol="1">
            <a:normAutofit/>
          </a:bodyPr>
          <a:lstStyle/>
          <a:p>
            <a:r>
              <a:rPr lang="en-US" sz="4800" dirty="0"/>
              <a:t>Ondrej balas</a:t>
            </a:r>
            <a:endParaRPr lang="en-US" sz="3500" dirty="0"/>
          </a:p>
        </p:txBody>
      </p:sp>
      <p:sp>
        <p:nvSpPr>
          <p:cNvPr id="4" name="Subtitle 2"/>
          <p:cNvSpPr txBox="1">
            <a:spLocks/>
          </p:cNvSpPr>
          <p:nvPr/>
        </p:nvSpPr>
        <p:spPr>
          <a:xfrm>
            <a:off x="5410774" y="4455621"/>
            <a:ext cx="5910942" cy="1143000"/>
          </a:xfrm>
          <a:prstGeom prst="rect">
            <a:avLst/>
          </a:prstGeom>
        </p:spPr>
        <p:txBody>
          <a:bodyPr vert="horz" lIns="91440" tIns="45720" rIns="91440" bIns="45720" numCol="1"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dirty="0"/>
              <a:t>www.ondrejbalas.com </a:t>
            </a:r>
            <a:r>
              <a:rPr lang="en-US" dirty="0">
                <a:latin typeface="FontAwesome" pitchFamily="2" charset="0"/>
              </a:rPr>
              <a:t></a:t>
            </a:r>
            <a:br>
              <a:rPr lang="en-US" dirty="0"/>
            </a:br>
            <a:r>
              <a:rPr lang="en-US" dirty="0"/>
              <a:t>Ondrej@ondrejbalas.com</a:t>
            </a:r>
            <a:r>
              <a:rPr lang="en-US" dirty="0">
                <a:latin typeface="FontAwesome" pitchFamily="2" charset="0"/>
              </a:rPr>
              <a:t> </a:t>
            </a:r>
            <a:endParaRPr lang="en-US" dirty="0"/>
          </a:p>
        </p:txBody>
      </p:sp>
      <p:sp>
        <p:nvSpPr>
          <p:cNvPr id="5" name="Subtitle 2"/>
          <p:cNvSpPr txBox="1">
            <a:spLocks/>
          </p:cNvSpPr>
          <p:nvPr/>
        </p:nvSpPr>
        <p:spPr>
          <a:xfrm>
            <a:off x="2279650" y="2163271"/>
            <a:ext cx="8323580" cy="1903904"/>
          </a:xfrm>
          <a:prstGeom prst="rect">
            <a:avLst/>
          </a:prstGeom>
        </p:spPr>
        <p:txBody>
          <a:bodyPr vert="horz" lIns="91440" tIns="45720" rIns="91440" bIns="45720" numCol="1"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4400" b="1" dirty="0">
                <a:latin typeface="FontAwesome" pitchFamily="2" charset="0"/>
              </a:rPr>
              <a:t> </a:t>
            </a:r>
            <a:r>
              <a:rPr lang="en-US" sz="4400" b="1" dirty="0"/>
              <a:t>@ondrejbalas</a:t>
            </a:r>
            <a:br>
              <a:rPr lang="en-US" sz="4400" b="1" dirty="0"/>
            </a:br>
            <a:endParaRPr lang="en-US" sz="1800" b="1" dirty="0">
              <a:latin typeface="FontAwesome" pitchFamily="2" charset="0"/>
            </a:endParaRPr>
          </a:p>
          <a:p>
            <a:r>
              <a:rPr lang="en-US" sz="4400" b="1" dirty="0">
                <a:latin typeface="FontAwesome" pitchFamily="2" charset="0"/>
              </a:rPr>
              <a:t> </a:t>
            </a:r>
            <a:r>
              <a:rPr lang="en-US" sz="4400" b="1" dirty="0"/>
              <a:t>github.com/ondrejbalas</a:t>
            </a:r>
          </a:p>
        </p:txBody>
      </p:sp>
      <p:pic>
        <p:nvPicPr>
          <p:cNvPr id="6" name="Picture 3" descr="J:\UTD\Logo\1.png">
            <a:extLst>
              <a:ext uri="{FF2B5EF4-FFF2-40B4-BE49-F238E27FC236}">
                <a16:creationId xmlns:a16="http://schemas.microsoft.com/office/drawing/2014/main" id="{7DD20898-59C1-40A4-B88D-CC2B1A4E76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4764" y="5379828"/>
            <a:ext cx="1449816" cy="10875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ogo">
            <a:extLst>
              <a:ext uri="{FF2B5EF4-FFF2-40B4-BE49-F238E27FC236}">
                <a16:creationId xmlns:a16="http://schemas.microsoft.com/office/drawing/2014/main" id="{AADFCB09-AE93-4E6A-8540-5787FD35A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326" y="5578954"/>
            <a:ext cx="2040594" cy="680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18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4781549" y="463919"/>
            <a:ext cx="7000875"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t>Web Server &amp; Host</a:t>
            </a:r>
          </a:p>
        </p:txBody>
      </p:sp>
      <p:pic>
        <p:nvPicPr>
          <p:cNvPr id="3" name="Picture 2"/>
          <p:cNvPicPr>
            <a:picLocks noChangeAspect="1"/>
          </p:cNvPicPr>
          <p:nvPr/>
        </p:nvPicPr>
        <p:blipFill>
          <a:blip r:embed="rId3"/>
          <a:stretch>
            <a:fillRect/>
          </a:stretch>
        </p:blipFill>
        <p:spPr>
          <a:xfrm>
            <a:off x="224362" y="1857373"/>
            <a:ext cx="3037533" cy="2928091"/>
          </a:xfrm>
          <a:prstGeom prst="rect">
            <a:avLst/>
          </a:prstGeom>
        </p:spPr>
      </p:pic>
      <p:pic>
        <p:nvPicPr>
          <p:cNvPr id="5" name="Picture 4"/>
          <p:cNvPicPr>
            <a:picLocks noChangeAspect="1"/>
          </p:cNvPicPr>
          <p:nvPr/>
        </p:nvPicPr>
        <p:blipFill>
          <a:blip r:embed="rId4"/>
          <a:stretch>
            <a:fillRect/>
          </a:stretch>
        </p:blipFill>
        <p:spPr>
          <a:xfrm>
            <a:off x="6390716" y="2123284"/>
            <a:ext cx="3782542" cy="2739167"/>
          </a:xfrm>
          <a:prstGeom prst="rect">
            <a:avLst/>
          </a:prstGeom>
        </p:spPr>
      </p:pic>
      <p:cxnSp>
        <p:nvCxnSpPr>
          <p:cNvPr id="8" name="Straight Arrow Connector 7"/>
          <p:cNvCxnSpPr>
            <a:stCxn id="3" idx="3"/>
          </p:cNvCxnSpPr>
          <p:nvPr/>
        </p:nvCxnSpPr>
        <p:spPr>
          <a:xfrm>
            <a:off x="3261895" y="3321419"/>
            <a:ext cx="1519655" cy="2806"/>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654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5829300" y="738741"/>
            <a:ext cx="5572125" cy="936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3200" dirty="0"/>
              <a:t>Web Server &amp; Host (IIS)</a:t>
            </a:r>
          </a:p>
        </p:txBody>
      </p:sp>
      <p:pic>
        <p:nvPicPr>
          <p:cNvPr id="3" name="Picture 2"/>
          <p:cNvPicPr>
            <a:picLocks noChangeAspect="1"/>
          </p:cNvPicPr>
          <p:nvPr/>
        </p:nvPicPr>
        <p:blipFill>
          <a:blip r:embed="rId3"/>
          <a:stretch>
            <a:fillRect/>
          </a:stretch>
        </p:blipFill>
        <p:spPr>
          <a:xfrm>
            <a:off x="224362" y="371473"/>
            <a:ext cx="3037533" cy="2928091"/>
          </a:xfrm>
          <a:prstGeom prst="rect">
            <a:avLst/>
          </a:prstGeom>
        </p:spPr>
      </p:pic>
      <p:cxnSp>
        <p:nvCxnSpPr>
          <p:cNvPr id="8" name="Straight Arrow Connector 7"/>
          <p:cNvCxnSpPr>
            <a:endCxn id="6" idx="1"/>
          </p:cNvCxnSpPr>
          <p:nvPr/>
        </p:nvCxnSpPr>
        <p:spPr>
          <a:xfrm>
            <a:off x="3261895" y="1206869"/>
            <a:ext cx="2567405" cy="0"/>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6724091" y="3123409"/>
            <a:ext cx="3782542" cy="2739167"/>
          </a:xfrm>
          <a:prstGeom prst="rect">
            <a:avLst/>
          </a:prstGeom>
        </p:spPr>
      </p:pic>
      <p:cxnSp>
        <p:nvCxnSpPr>
          <p:cNvPr id="12" name="Straight Arrow Connector 11"/>
          <p:cNvCxnSpPr>
            <a:stCxn id="6" idx="2"/>
            <a:endCxn id="10" idx="0"/>
          </p:cNvCxnSpPr>
          <p:nvPr/>
        </p:nvCxnSpPr>
        <p:spPr>
          <a:xfrm flipH="1">
            <a:off x="8615362" y="1674997"/>
            <a:ext cx="1" cy="1448412"/>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906980" y="498702"/>
            <a:ext cx="1006764" cy="646331"/>
          </a:xfrm>
          <a:prstGeom prst="rect">
            <a:avLst/>
          </a:prstGeom>
          <a:noFill/>
        </p:spPr>
        <p:txBody>
          <a:bodyPr wrap="square" rtlCol="0">
            <a:spAutoFit/>
          </a:bodyPr>
          <a:lstStyle/>
          <a:p>
            <a:pPr algn="ctr"/>
            <a:r>
              <a:rPr lang="en-US" sz="3600" dirty="0"/>
              <a:t>TCP</a:t>
            </a:r>
          </a:p>
        </p:txBody>
      </p:sp>
      <p:sp>
        <p:nvSpPr>
          <p:cNvPr id="11" name="TextBox 10"/>
          <p:cNvSpPr txBox="1"/>
          <p:nvPr/>
        </p:nvSpPr>
        <p:spPr>
          <a:xfrm>
            <a:off x="8615362" y="2076037"/>
            <a:ext cx="1251531" cy="646331"/>
          </a:xfrm>
          <a:prstGeom prst="rect">
            <a:avLst/>
          </a:prstGeom>
          <a:noFill/>
        </p:spPr>
        <p:txBody>
          <a:bodyPr wrap="square" rtlCol="0">
            <a:spAutoFit/>
          </a:bodyPr>
          <a:lstStyle/>
          <a:p>
            <a:pPr algn="ctr"/>
            <a:r>
              <a:rPr lang="en-US" sz="3600" dirty="0"/>
              <a:t>HTTP</a:t>
            </a:r>
          </a:p>
        </p:txBody>
      </p:sp>
    </p:spTree>
    <p:extLst>
      <p:ext uri="{BB962C8B-B14F-4D97-AF65-F5344CB8AC3E}">
        <p14:creationId xmlns:p14="http://schemas.microsoft.com/office/powerpoint/2010/main" val="173538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5829300" y="738741"/>
            <a:ext cx="5572125" cy="936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3200" dirty="0"/>
              <a:t>Web Server &amp; Host (IIS)</a:t>
            </a:r>
          </a:p>
        </p:txBody>
      </p:sp>
      <p:pic>
        <p:nvPicPr>
          <p:cNvPr id="3" name="Picture 2"/>
          <p:cNvPicPr>
            <a:picLocks noChangeAspect="1"/>
          </p:cNvPicPr>
          <p:nvPr/>
        </p:nvPicPr>
        <p:blipFill>
          <a:blip r:embed="rId3"/>
          <a:stretch>
            <a:fillRect/>
          </a:stretch>
        </p:blipFill>
        <p:spPr>
          <a:xfrm>
            <a:off x="224362" y="371473"/>
            <a:ext cx="3037533" cy="2928091"/>
          </a:xfrm>
          <a:prstGeom prst="rect">
            <a:avLst/>
          </a:prstGeom>
        </p:spPr>
      </p:pic>
      <p:pic>
        <p:nvPicPr>
          <p:cNvPr id="5" name="Picture 4"/>
          <p:cNvPicPr>
            <a:picLocks noChangeAspect="1"/>
          </p:cNvPicPr>
          <p:nvPr/>
        </p:nvPicPr>
        <p:blipFill>
          <a:blip r:embed="rId4"/>
          <a:stretch>
            <a:fillRect/>
          </a:stretch>
        </p:blipFill>
        <p:spPr>
          <a:xfrm>
            <a:off x="7507250" y="5155771"/>
            <a:ext cx="2216223" cy="1604901"/>
          </a:xfrm>
          <a:prstGeom prst="rect">
            <a:avLst/>
          </a:prstGeom>
        </p:spPr>
      </p:pic>
      <p:cxnSp>
        <p:nvCxnSpPr>
          <p:cNvPr id="8" name="Straight Arrow Connector 7"/>
          <p:cNvCxnSpPr>
            <a:endCxn id="6" idx="1"/>
          </p:cNvCxnSpPr>
          <p:nvPr/>
        </p:nvCxnSpPr>
        <p:spPr>
          <a:xfrm>
            <a:off x="3261895" y="1206869"/>
            <a:ext cx="2567405" cy="0"/>
          </a:xfrm>
          <a:prstGeom prst="straightConnector1">
            <a:avLst/>
          </a:prstGeom>
          <a:ln w="1143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40" y="2070100"/>
            <a:ext cx="4589062" cy="2766768"/>
          </a:xfrm>
          <a:prstGeom prst="rect">
            <a:avLst/>
          </a:prstGeom>
        </p:spPr>
      </p:pic>
      <p:sp>
        <p:nvSpPr>
          <p:cNvPr id="7" name="TextBox 6"/>
          <p:cNvSpPr txBox="1"/>
          <p:nvPr/>
        </p:nvSpPr>
        <p:spPr>
          <a:xfrm>
            <a:off x="6726722" y="3132263"/>
            <a:ext cx="3366898" cy="830997"/>
          </a:xfrm>
          <a:prstGeom prst="rect">
            <a:avLst/>
          </a:prstGeom>
          <a:solidFill>
            <a:schemeClr val="tx1">
              <a:alpha val="24000"/>
            </a:schemeClr>
          </a:solidFill>
        </p:spPr>
        <p:txBody>
          <a:bodyPr wrap="square" rtlCol="0">
            <a:spAutoFit/>
          </a:bodyPr>
          <a:lstStyle/>
          <a:p>
            <a:r>
              <a:rPr lang="en-US" sz="4800" b="1" dirty="0" err="1">
                <a:ln>
                  <a:solidFill>
                    <a:schemeClr val="bg1"/>
                  </a:solidFill>
                </a:ln>
                <a:effectLst>
                  <a:outerShdw blurRad="50800" dist="38100" dir="2700000" algn="tl" rotWithShape="0">
                    <a:prstClr val="black">
                      <a:alpha val="40000"/>
                    </a:prstClr>
                  </a:outerShdw>
                </a:effectLst>
              </a:rPr>
              <a:t>System.Web</a:t>
            </a:r>
            <a:endParaRPr lang="en-US" sz="4800" b="1" dirty="0">
              <a:ln>
                <a:solidFill>
                  <a:schemeClr val="bg1"/>
                </a:solidFill>
              </a:ln>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240027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3" name="Picture 13" descr="http://www.extremetech.com/wp-content/uploads/2012/01/Ford_F650_Suv_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37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698777694"/>
              </p:ext>
            </p:extLst>
          </p:nvPr>
        </p:nvGraphicFramePr>
        <p:xfrm>
          <a:off x="0" y="-1404503"/>
          <a:ext cx="12192000" cy="8986403"/>
        </p:xfrm>
        <a:graphic>
          <a:graphicData uri="http://schemas.openxmlformats.org/presentationml/2006/ole">
            <mc:AlternateContent xmlns:mc="http://schemas.openxmlformats.org/markup-compatibility/2006">
              <mc:Choice xmlns:v="urn:schemas-microsoft-com:vml" Requires="v">
                <p:oleObj spid="_x0000_s1030" name="Image" r:id="rId3" imgW="11542680" imgH="8507880" progId="Photoshop.Image.12">
                  <p:embed/>
                </p:oleObj>
              </mc:Choice>
              <mc:Fallback>
                <p:oleObj name="Image" r:id="rId3" imgW="11542680" imgH="8507880" progId="Photoshop.Image.12">
                  <p:embed/>
                  <p:pic>
                    <p:nvPicPr>
                      <p:cNvPr id="2" name="Object 1"/>
                      <p:cNvPicPr/>
                      <p:nvPr/>
                    </p:nvPicPr>
                    <p:blipFill>
                      <a:blip r:embed="rId4"/>
                      <a:stretch>
                        <a:fillRect/>
                      </a:stretch>
                    </p:blipFill>
                    <p:spPr>
                      <a:xfrm>
                        <a:off x="0" y="-1404503"/>
                        <a:ext cx="12192000" cy="8986403"/>
                      </a:xfrm>
                      <a:prstGeom prst="rect">
                        <a:avLst/>
                      </a:prstGeom>
                    </p:spPr>
                  </p:pic>
                </p:oleObj>
              </mc:Fallback>
            </mc:AlternateContent>
          </a:graphicData>
        </a:graphic>
      </p:graphicFrame>
    </p:spTree>
    <p:extLst>
      <p:ext uri="{BB962C8B-B14F-4D97-AF65-F5344CB8AC3E}">
        <p14:creationId xmlns:p14="http://schemas.microsoft.com/office/powerpoint/2010/main" val="99450496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25049</TotalTime>
  <Words>3294</Words>
  <Application>Microsoft Office PowerPoint</Application>
  <PresentationFormat>Widescreen</PresentationFormat>
  <Paragraphs>352</Paragraphs>
  <Slides>43</Slides>
  <Notes>33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0" baseType="lpstr">
      <vt:lpstr>Calibri</vt:lpstr>
      <vt:lpstr>Calibri Light</vt:lpstr>
      <vt:lpstr>Consolas</vt:lpstr>
      <vt:lpstr>FontAwesome</vt:lpstr>
      <vt:lpstr>Times New Roman</vt:lpstr>
      <vt:lpstr>Retrospect</vt:lpstr>
      <vt:lpstr>Image</vt:lpstr>
      <vt:lpstr>Custom Middleware &amp; Microservices  with ASP.NET Core 2.x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Middleware is for cross-cutting concerns</vt:lpstr>
      <vt:lpstr>Middleware is for cross-cutting concerns</vt:lpstr>
      <vt:lpstr>Middleware is for cross-cutting concerns</vt:lpstr>
      <vt:lpstr>Middleware is for cross-cutting concerns</vt:lpstr>
      <vt:lpstr>Middleware is for cross-cutting concerns</vt:lpstr>
      <vt:lpstr>Middleware is for cross-cutting concerns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Time</vt:lpstr>
      <vt:lpstr>PowerPoint Presentation</vt:lpstr>
      <vt:lpstr>PowerPoint Presentation</vt:lpstr>
      <vt:lpstr>PowerPoint Presentation</vt:lpstr>
      <vt:lpstr>PowerPoint Presentation</vt:lpstr>
      <vt:lpstr>PowerPoint Presentation</vt:lpstr>
      <vt:lpstr>Demo Time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OWIN Middleware</dc:title>
  <dc:creator>Ondrej Balas</dc:creator>
  <cp:lastModifiedBy>Ondrej Balas</cp:lastModifiedBy>
  <cp:revision>235</cp:revision>
  <dcterms:created xsi:type="dcterms:W3CDTF">2014-09-29T15:14:13Z</dcterms:created>
  <dcterms:modified xsi:type="dcterms:W3CDTF">2018-07-13T22:00:51Z</dcterms:modified>
</cp:coreProperties>
</file>